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84" y="15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322307" y="2280423"/>
            <a:ext cx="14591030" cy="4205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50" b="0" i="0">
                <a:solidFill>
                  <a:srgbClr val="00549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DBDB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70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80980" y="3992623"/>
            <a:ext cx="18192115" cy="3303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10/29/2019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hyperlink" Target="https://data.wprdc.org/dataset/311-data/resource/76fda9d0-69be-4dd5-8108-0de7907fc5a4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prdc.org/dataset/police-incident-blotter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b.rstudio.com/best-practices/driver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hyperlink" Target="https://data.wprdc.org/dataset/police-incident-blotter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31C25F7-2B3B-429A-AEA6-E318A3597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Extract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7D6C6A-2AE8-4C20-BADC-F8E461AE9B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50" y="3225439"/>
            <a:ext cx="6950075" cy="6950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6272" y="4584018"/>
            <a:ext cx="6261735" cy="20358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3200" spc="-15" dirty="0"/>
              <a:t>W</a:t>
            </a:r>
            <a:r>
              <a:rPr sz="13200" spc="-10" dirty="0"/>
              <a:t>HERE</a:t>
            </a:r>
            <a:endParaRPr sz="1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87003" y="10436855"/>
            <a:ext cx="2094177" cy="712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78906" y="176749"/>
            <a:ext cx="1104709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BETWEEN …</a:t>
            </a:r>
            <a:r>
              <a:rPr spc="-630" dirty="0"/>
              <a:t> </a:t>
            </a:r>
            <a:r>
              <a:rPr spc="-10" dirty="0"/>
              <a:t>AND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54967" y="10553282"/>
            <a:ext cx="2188845" cy="504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sz="3300" spc="-5" dirty="0">
                <a:solidFill>
                  <a:srgbClr val="535353"/>
                </a:solidFill>
                <a:latin typeface="Courier New"/>
                <a:cs typeface="Courier New"/>
              </a:rPr>
              <a:t>Shiny</a:t>
            </a:r>
            <a:r>
              <a:rPr sz="3300" spc="-1125" dirty="0">
                <a:solidFill>
                  <a:srgbClr val="535353"/>
                </a:solidFill>
                <a:latin typeface="Courier New"/>
                <a:cs typeface="Courier New"/>
              </a:rPr>
              <a:t> </a:t>
            </a:r>
            <a:r>
              <a:rPr sz="3300" spc="-100" dirty="0">
                <a:solidFill>
                  <a:srgbClr val="535353"/>
                </a:solidFill>
                <a:latin typeface="Arial"/>
                <a:cs typeface="Arial"/>
              </a:rPr>
              <a:t>from</a:t>
            </a:r>
            <a:endParaRPr sz="33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7317085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BETWEEN</a:t>
            </a:r>
            <a:endParaRPr sz="5750">
              <a:latin typeface="Lucida Sans Unicode"/>
              <a:cs typeface="Lucida Sans Unicode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131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20" dirty="0">
                <a:solidFill>
                  <a:srgbClr val="212733"/>
                </a:solidFill>
                <a:latin typeface="Arial"/>
                <a:cs typeface="Arial"/>
              </a:rPr>
              <a:t>Grab </a:t>
            </a:r>
            <a:r>
              <a:rPr sz="5750" i="1" spc="-170" dirty="0">
                <a:solidFill>
                  <a:srgbClr val="212733"/>
                </a:solidFill>
                <a:latin typeface="Arial"/>
                <a:cs typeface="Arial"/>
              </a:rPr>
              <a:t>Values </a:t>
            </a:r>
            <a:r>
              <a:rPr sz="5750" i="1" spc="55" dirty="0">
                <a:solidFill>
                  <a:srgbClr val="212733"/>
                </a:solidFill>
                <a:latin typeface="Arial"/>
                <a:cs typeface="Arial"/>
              </a:rPr>
              <a:t>between </a:t>
            </a:r>
            <a:r>
              <a:rPr sz="5750" i="1" spc="18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i="1" spc="50" dirty="0">
                <a:solidFill>
                  <a:srgbClr val="212733"/>
                </a:solidFill>
                <a:latin typeface="Arial"/>
                <a:cs typeface="Arial"/>
              </a:rPr>
              <a:t>other 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values,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-4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i="1" spc="150" dirty="0">
                <a:solidFill>
                  <a:srgbClr val="212733"/>
                </a:solidFill>
                <a:latin typeface="Arial"/>
                <a:cs typeface="Arial"/>
              </a:rPr>
              <a:t>but  </a:t>
            </a:r>
            <a:r>
              <a:rPr sz="5750" i="1" spc="75" dirty="0">
                <a:solidFill>
                  <a:srgbClr val="212733"/>
                </a:solidFill>
                <a:latin typeface="Arial"/>
                <a:cs typeface="Arial"/>
              </a:rPr>
              <a:t>for </a:t>
            </a:r>
            <a:r>
              <a:rPr sz="5750" i="1" spc="40" dirty="0">
                <a:solidFill>
                  <a:srgbClr val="212733"/>
                </a:solidFill>
                <a:latin typeface="Arial"/>
                <a:cs typeface="Arial"/>
              </a:rPr>
              <a:t>numeric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-85" dirty="0">
                <a:solidFill>
                  <a:srgbClr val="212733"/>
                </a:solidFill>
                <a:latin typeface="Arial"/>
                <a:cs typeface="Arial"/>
              </a:rPr>
              <a:t>values</a:t>
            </a:r>
            <a:endParaRPr sz="5750">
              <a:latin typeface="Arial"/>
              <a:cs typeface="Arial"/>
            </a:endParaRPr>
          </a:p>
          <a:p>
            <a:pPr marL="1122045" lvl="1" indent="-502284">
              <a:lnSpc>
                <a:spcPct val="100000"/>
              </a:lnSpc>
              <a:spcBef>
                <a:spcPts val="850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100" dirty="0">
                <a:solidFill>
                  <a:srgbClr val="212733"/>
                </a:solidFill>
                <a:latin typeface="Arial"/>
                <a:cs typeface="Arial"/>
              </a:rPr>
              <a:t>Works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&lt; </a:t>
            </a:r>
            <a:r>
              <a:rPr sz="5750" i="1" spc="10" dirty="0">
                <a:solidFill>
                  <a:srgbClr val="212733"/>
                </a:solidFill>
                <a:latin typeface="Arial"/>
                <a:cs typeface="Arial"/>
              </a:rPr>
              <a:t>and</a:t>
            </a:r>
            <a:r>
              <a:rPr sz="5750" i="1" spc="6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&gt;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4139" y="6573315"/>
            <a:ext cx="11876405" cy="28676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241300" marR="5028565">
              <a:lnSpc>
                <a:spcPts val="5520"/>
              </a:lnSpc>
              <a:spcBef>
                <a:spcPts val="135"/>
              </a:spcBef>
              <a:tabLst>
                <a:tab pos="1812289" algn="l"/>
                <a:tab pos="2440940" algn="l"/>
              </a:tabLst>
            </a:pPr>
            <a:r>
              <a:rPr sz="4100" spc="9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	</a:t>
            </a:r>
            <a:r>
              <a:rPr sz="4100" spc="1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column_name(s)  </a:t>
            </a:r>
            <a:r>
              <a:rPr sz="4100" spc="-4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FROM	</a:t>
            </a:r>
            <a:r>
              <a:rPr sz="4100" spc="1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table_name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555625" marR="315595" indent="-314325">
              <a:lnSpc>
                <a:spcPts val="5520"/>
              </a:lnSpc>
              <a:spcBef>
                <a:spcPts val="10"/>
              </a:spcBef>
              <a:tabLst>
                <a:tab pos="2126615" algn="l"/>
                <a:tab pos="5896610" algn="l"/>
                <a:tab pos="8409940" algn="l"/>
                <a:tab pos="10609580" algn="l"/>
              </a:tabLst>
            </a:pPr>
            <a:r>
              <a:rPr sz="4100" spc="-2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WHERE	</a:t>
            </a:r>
            <a:r>
              <a:rPr sz="4100"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	</a:t>
            </a:r>
            <a:r>
              <a:rPr sz="4100" spc="-1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BETWEEN	</a:t>
            </a:r>
            <a:r>
              <a:rPr sz="4100" spc="3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value1	</a:t>
            </a:r>
            <a:r>
              <a:rPr sz="4100" spc="-3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AND  </a:t>
            </a:r>
            <a:r>
              <a:rPr sz="4100" spc="4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value2;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87003" y="10436855"/>
            <a:ext cx="2094177" cy="712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81951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IN</a:t>
            </a:r>
            <a:r>
              <a:rPr spc="-70" dirty="0"/>
              <a:t> </a:t>
            </a:r>
            <a:r>
              <a:rPr spc="-160" dirty="0"/>
              <a:t>STATEMENTS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354967" y="10553282"/>
            <a:ext cx="2188845" cy="504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sz="3300" spc="-5" dirty="0">
                <a:solidFill>
                  <a:srgbClr val="535353"/>
                </a:solidFill>
                <a:latin typeface="Courier New"/>
                <a:cs typeface="Courier New"/>
              </a:rPr>
              <a:t>Shiny</a:t>
            </a:r>
            <a:r>
              <a:rPr sz="3300" spc="-1125" dirty="0">
                <a:solidFill>
                  <a:srgbClr val="535353"/>
                </a:solidFill>
                <a:latin typeface="Courier New"/>
                <a:cs typeface="Courier New"/>
              </a:rPr>
              <a:t> </a:t>
            </a:r>
            <a:r>
              <a:rPr sz="3300" spc="-100" dirty="0">
                <a:solidFill>
                  <a:srgbClr val="535353"/>
                </a:solidFill>
                <a:latin typeface="Arial"/>
                <a:cs typeface="Arial"/>
              </a:rPr>
              <a:t>from</a:t>
            </a:r>
            <a:endParaRPr sz="33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4277" y="1923366"/>
            <a:ext cx="16472535" cy="409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31165" indent="-418465">
              <a:lnSpc>
                <a:spcPct val="100000"/>
              </a:lnSpc>
              <a:spcBef>
                <a:spcPts val="90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Useful for when you have an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input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that returns</a:t>
            </a:r>
            <a:r>
              <a:rPr sz="4800" spc="6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multiple</a:t>
            </a:r>
            <a:endParaRPr sz="4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447FB5"/>
              </a:buClr>
              <a:buFont typeface="Arial"/>
              <a:buChar char="‣"/>
            </a:pPr>
            <a:endParaRPr sz="3850">
              <a:latin typeface="Times New Roman"/>
              <a:cs typeface="Times New Roman"/>
            </a:endParaRPr>
          </a:p>
          <a:p>
            <a:pPr marL="431165" indent="-418465">
              <a:lnSpc>
                <a:spcPct val="100000"/>
              </a:lnSpc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This works the same way %in% does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</a:t>
            </a:r>
            <a:r>
              <a:rPr sz="4800" spc="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800">
              <a:latin typeface="Arial"/>
              <a:cs typeface="Arial"/>
            </a:endParaRPr>
          </a:p>
          <a:p>
            <a:pPr marL="431165" marR="5080" indent="-418465">
              <a:lnSpc>
                <a:spcPct val="103099"/>
              </a:lnSpc>
              <a:spcBef>
                <a:spcPts val="4205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Checks to see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value in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column matches </a:t>
            </a:r>
            <a:r>
              <a:rPr sz="4800" i="1" spc="-100" dirty="0">
                <a:solidFill>
                  <a:srgbClr val="212733"/>
                </a:solidFill>
                <a:latin typeface="Arial"/>
                <a:cs typeface="Arial"/>
              </a:rPr>
              <a:t>any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the  values in your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list</a:t>
            </a:r>
            <a:endParaRPr sz="4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86592" y="7175151"/>
            <a:ext cx="13499465" cy="216598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241300" marR="6651625">
              <a:lnSpc>
                <a:spcPts val="5520"/>
              </a:lnSpc>
              <a:spcBef>
                <a:spcPts val="180"/>
              </a:spcBef>
              <a:tabLst>
                <a:tab pos="1812289" algn="l"/>
                <a:tab pos="2440305" algn="l"/>
              </a:tabLst>
            </a:pPr>
            <a:r>
              <a:rPr sz="4100" spc="95" dirty="0">
                <a:latin typeface="Lucida Sans Unicode"/>
                <a:cs typeface="Lucida Sans Unicode"/>
              </a:rPr>
              <a:t>SELECT	</a:t>
            </a:r>
            <a:r>
              <a:rPr sz="4100" spc="145" dirty="0">
                <a:latin typeface="Lucida Sans Unicode"/>
                <a:cs typeface="Lucida Sans Unicode"/>
              </a:rPr>
              <a:t>column_name(s)  </a:t>
            </a:r>
            <a:r>
              <a:rPr sz="4100" spc="-405" dirty="0">
                <a:latin typeface="Lucida Sans Unicode"/>
                <a:cs typeface="Lucida Sans Unicode"/>
              </a:rPr>
              <a:t>FROM	</a:t>
            </a:r>
            <a:r>
              <a:rPr sz="4100" spc="190" dirty="0">
                <a:latin typeface="Lucida Sans Unicode"/>
                <a:cs typeface="Lucida Sans Unicode"/>
              </a:rPr>
              <a:t>table_name</a:t>
            </a:r>
            <a:endParaRPr sz="4100">
              <a:latin typeface="Lucida Sans Unicode"/>
              <a:cs typeface="Lucida Sans Unicode"/>
            </a:endParaRPr>
          </a:p>
          <a:p>
            <a:pPr marL="241300">
              <a:lnSpc>
                <a:spcPct val="100000"/>
              </a:lnSpc>
              <a:spcBef>
                <a:spcPts val="325"/>
              </a:spcBef>
              <a:tabLst>
                <a:tab pos="2126615" algn="l"/>
                <a:tab pos="5896610" algn="l"/>
                <a:tab pos="6838950" algn="l"/>
                <a:tab pos="9666605" algn="l"/>
                <a:tab pos="12179935" algn="l"/>
              </a:tabLst>
            </a:pPr>
            <a:r>
              <a:rPr sz="4100" spc="-240" dirty="0">
                <a:latin typeface="Lucida Sans Unicode"/>
                <a:cs typeface="Lucida Sans Unicode"/>
              </a:rPr>
              <a:t>WHERE	</a:t>
            </a:r>
            <a:r>
              <a:rPr sz="4100" spc="-45" dirty="0">
                <a:latin typeface="Lucida Sans Unicode"/>
                <a:cs typeface="Lucida Sans Unicode"/>
              </a:rPr>
              <a:t>column_name	</a:t>
            </a:r>
            <a:r>
              <a:rPr sz="4100" spc="365" dirty="0">
                <a:latin typeface="Lucida Sans Unicode"/>
                <a:cs typeface="Lucida Sans Unicode"/>
              </a:rPr>
              <a:t>IN	</a:t>
            </a:r>
            <a:r>
              <a:rPr sz="4100" spc="520" dirty="0">
                <a:latin typeface="Lucida Sans Unicode"/>
                <a:cs typeface="Lucida Sans Unicode"/>
              </a:rPr>
              <a:t>(value1,	</a:t>
            </a:r>
            <a:r>
              <a:rPr sz="4100" spc="425" dirty="0">
                <a:latin typeface="Lucida Sans Unicode"/>
                <a:cs typeface="Lucida Sans Unicode"/>
              </a:rPr>
              <a:t>value2,	</a:t>
            </a:r>
            <a:r>
              <a:rPr sz="4100" spc="1165" dirty="0">
                <a:latin typeface="Lucida Sans Unicode"/>
                <a:cs typeface="Lucida Sans Unicode"/>
              </a:rPr>
              <a:t>...)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1031" y="1858390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893849" y="1912876"/>
            <a:ext cx="14288976" cy="6662721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FontTx/>
              <a:buChar char="‣"/>
              <a:tabLst>
                <a:tab pos="619760" algn="l"/>
                <a:tab pos="620395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Run</a:t>
            </a:r>
            <a:r>
              <a:rPr lang="en-US" sz="41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apps/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wprdc_sql.R</a:t>
            </a:r>
            <a:endParaRPr lang="en-US" sz="4100" spc="5" dirty="0">
              <a:solidFill>
                <a:srgbClr val="212733"/>
              </a:solidFill>
              <a:latin typeface="Arial"/>
              <a:cs typeface="Arial"/>
            </a:endParaRP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r>
              <a:rPr sz="4100" spc="5" dirty="0">
                <a:solidFill>
                  <a:srgbClr val="212733"/>
                </a:solidFill>
                <a:latin typeface="Arial"/>
                <a:cs typeface="Arial"/>
              </a:rPr>
              <a:t>This time </a:t>
            </a:r>
            <a:r>
              <a:rPr sz="4100" spc="-10" dirty="0">
                <a:solidFill>
                  <a:srgbClr val="212733"/>
                </a:solidFill>
                <a:latin typeface="Arial"/>
                <a:cs typeface="Arial"/>
              </a:rPr>
              <a:t>let’s </a:t>
            </a:r>
            <a:r>
              <a:rPr sz="4100" spc="5" dirty="0">
                <a:solidFill>
                  <a:srgbClr val="212733"/>
                </a:solidFill>
                <a:latin typeface="Arial"/>
                <a:cs typeface="Arial"/>
              </a:rPr>
              <a:t>target </a:t>
            </a:r>
            <a:r>
              <a:rPr sz="4100" u="heavy" spc="-90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5"/>
              </a:rPr>
              <a:t>311 </a:t>
            </a:r>
            <a:r>
              <a:rPr sz="41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5"/>
              </a:rPr>
              <a:t>requests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(resource ID:7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6</a:t>
            </a:r>
            <a:r>
              <a:rPr sz="4100" dirty="0">
                <a:solidFill>
                  <a:srgbClr val="212733"/>
                </a:solidFill>
                <a:latin typeface="Arial"/>
                <a:cs typeface="Arial"/>
              </a:rPr>
              <a:t>f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da9d0-69be-4dd5-8108-0de7907</a:t>
            </a:r>
            <a:r>
              <a:rPr sz="4100" dirty="0">
                <a:solidFill>
                  <a:srgbClr val="212733"/>
                </a:solidFill>
                <a:latin typeface="Arial"/>
                <a:cs typeface="Arial"/>
              </a:rPr>
              <a:t>f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c5a4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)</a:t>
            </a: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Use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lang="en-US" sz="4100" spc="-120" dirty="0">
                <a:solidFill>
                  <a:srgbClr val="212733"/>
                </a:solidFill>
                <a:latin typeface="Lucida Sans Unicode"/>
                <a:cs typeface="Lucida Sans Unicode"/>
              </a:rPr>
              <a:t>BETWEEN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function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as a </a:t>
            </a:r>
            <a:r>
              <a:rPr lang="en-US" sz="4100" spc="-240" dirty="0">
                <a:solidFill>
                  <a:srgbClr val="212733"/>
                </a:solidFill>
                <a:latin typeface="Lucida Sans Unicode"/>
                <a:cs typeface="Lucida Sans Unicode"/>
              </a:rPr>
              <a:t>WHERE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filter to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get </a:t>
            </a:r>
            <a:r>
              <a:rPr lang="en-US" sz="4100" spc="-90" dirty="0">
                <a:solidFill>
                  <a:srgbClr val="212733"/>
                </a:solidFill>
                <a:latin typeface="Arial"/>
                <a:cs typeface="Arial"/>
              </a:rPr>
              <a:t>311 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requests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from </a:t>
            </a:r>
            <a:r>
              <a:rPr lang="en-US" sz="4100" spc="5" dirty="0" err="1">
                <a:solidFill>
                  <a:srgbClr val="212733"/>
                </a:solidFill>
                <a:latin typeface="Arial"/>
                <a:cs typeface="Arial"/>
              </a:rPr>
              <a:t>from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 the last</a:t>
            </a:r>
            <a:r>
              <a:rPr lang="en-US" sz="410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week.</a:t>
            </a:r>
            <a:endParaRPr lang="en-US" sz="4100" dirty="0">
              <a:latin typeface="Arial"/>
              <a:cs typeface="Arial"/>
            </a:endParaRPr>
          </a:p>
          <a:p>
            <a:pPr marL="1122045" marR="83185" lvl="1" indent="-502284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1122045" algn="l"/>
                <a:tab pos="1122680" algn="l"/>
              </a:tabLst>
            </a:pP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Stretch goal: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Use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the IN Filter to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only get requests 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of the Potholes, Weeds/Debris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and Overgrowth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call  types.</a:t>
            </a:r>
            <a:endParaRPr lang="en-US" sz="4100" dirty="0">
              <a:latin typeface="Arial"/>
              <a:cs typeface="Arial"/>
            </a:endParaRP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endParaRPr sz="41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50003" y="4374600"/>
            <a:ext cx="13077825" cy="65716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14984" marR="5080" indent="-502284">
              <a:lnSpc>
                <a:spcPct val="110600"/>
              </a:lnSpc>
              <a:spcBef>
                <a:spcPts val="95"/>
              </a:spcBef>
              <a:buClr>
                <a:srgbClr val="447FB5"/>
              </a:buClr>
              <a:buSzPct val="81707"/>
              <a:buChar char="‣"/>
              <a:tabLst>
                <a:tab pos="514984" algn="l"/>
                <a:tab pos="515620" algn="l"/>
              </a:tabLst>
            </a:pPr>
            <a:endParaRPr sz="4100" dirty="0">
              <a:latin typeface="Arial"/>
              <a:cs typeface="Arial"/>
            </a:endParaRPr>
          </a:p>
        </p:txBody>
      </p:sp>
      <p:pic>
        <p:nvPicPr>
          <p:cNvPr id="12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AF57581C-0B91-46ED-B1D2-973BE421AE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71351" y="8638480"/>
            <a:ext cx="2315099" cy="13022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/>
          <p:nvPr/>
        </p:nvSpPr>
        <p:spPr>
          <a:xfrm>
            <a:off x="2645460" y="2730101"/>
            <a:ext cx="14383385" cy="1997075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5" y="0"/>
                </a:lnTo>
                <a:lnTo>
                  <a:pt x="14383235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45460" y="2730101"/>
            <a:ext cx="14383385" cy="1997075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01487" y="2709730"/>
            <a:ext cx="14327358" cy="1690370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sz="3200" spc="60" dirty="0">
                <a:latin typeface="Lucida Sans Unicode"/>
                <a:cs typeface="Lucida Sans Unicode"/>
              </a:rPr>
              <a:t>SELECT</a:t>
            </a:r>
            <a:r>
              <a:rPr lang="en-US" sz="3200" spc="60" dirty="0">
                <a:latin typeface="Lucida Sans Unicode"/>
                <a:cs typeface="Lucida Sans Unicode"/>
              </a:rPr>
              <a:t> </a:t>
            </a:r>
            <a:r>
              <a:rPr lang="en-US" sz="3200" spc="385" dirty="0">
                <a:latin typeface="Lucida Sans Unicode"/>
                <a:cs typeface="Lucida Sans Unicode"/>
              </a:rPr>
              <a:t>* </a:t>
            </a:r>
            <a:r>
              <a:rPr sz="3200" spc="-340" dirty="0">
                <a:latin typeface="Lucida Sans Unicode"/>
                <a:cs typeface="Lucida Sans Unicode"/>
              </a:rPr>
              <a:t>FROM</a:t>
            </a:r>
            <a:r>
              <a:rPr lang="en-US" sz="3200" spc="-340" dirty="0">
                <a:latin typeface="Lucida Sans Unicode"/>
                <a:cs typeface="Lucida Sans Unicode"/>
              </a:rPr>
              <a:t> </a:t>
            </a:r>
            <a:r>
              <a:rPr sz="3200" spc="35" dirty="0">
                <a:latin typeface="Lucida Sans Unicode"/>
                <a:cs typeface="Lucida Sans Unicode"/>
              </a:rPr>
              <a:t>"76fda9d0-69be-4dd5-8108-0de7907fc5a4"</a:t>
            </a:r>
            <a:endParaRPr sz="3200" dirty="0">
              <a:latin typeface="Lucida Sans Unicode"/>
              <a:cs typeface="Lucida Sans Unicode"/>
            </a:endParaRPr>
          </a:p>
          <a:p>
            <a:pPr marR="2015489">
              <a:lnSpc>
                <a:spcPct val="110300"/>
              </a:lnSpc>
              <a:tabLst>
                <a:tab pos="1507490" algn="l"/>
                <a:tab pos="4774565" algn="l"/>
                <a:tab pos="6784975" algn="l"/>
                <a:tab pos="10554335" algn="l"/>
              </a:tabLst>
            </a:pPr>
            <a:r>
              <a:rPr sz="3200" spc="-220" dirty="0">
                <a:latin typeface="Lucida Sans Unicode"/>
                <a:cs typeface="Lucida Sans Unicode"/>
              </a:rPr>
              <a:t>WHER</a:t>
            </a:r>
            <a:r>
              <a:rPr sz="3200" spc="-170" dirty="0">
                <a:latin typeface="Lucida Sans Unicode"/>
                <a:cs typeface="Lucida Sans Unicode"/>
              </a:rPr>
              <a:t>E</a:t>
            </a:r>
            <a:r>
              <a:rPr sz="3200" dirty="0">
                <a:latin typeface="Lucida Sans Unicode"/>
                <a:cs typeface="Lucida Sans Unicode"/>
              </a:rPr>
              <a:t>	</a:t>
            </a:r>
            <a:r>
              <a:rPr sz="3200" spc="-20" dirty="0">
                <a:latin typeface="Lucida Sans Unicode"/>
                <a:cs typeface="Lucida Sans Unicode"/>
              </a:rPr>
              <a:t>"CREATED_ON</a:t>
            </a:r>
            <a:r>
              <a:rPr sz="3200" spc="-10" dirty="0">
                <a:latin typeface="Lucida Sans Unicode"/>
                <a:cs typeface="Lucida Sans Unicode"/>
              </a:rPr>
              <a:t>"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-114" dirty="0">
                <a:latin typeface="Lucida Sans Unicode"/>
                <a:cs typeface="Lucida Sans Unicode"/>
              </a:rPr>
              <a:t>BETWEE</a:t>
            </a:r>
            <a:r>
              <a:rPr sz="3200" spc="-130" dirty="0">
                <a:latin typeface="Lucida Sans Unicode"/>
                <a:cs typeface="Lucida Sans Unicode"/>
              </a:rPr>
              <a:t>N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254" dirty="0">
                <a:latin typeface="Lucida Sans Unicode"/>
                <a:cs typeface="Lucida Sans Unicode"/>
              </a:rPr>
              <a:t>'2019-09-30'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-330" dirty="0">
                <a:latin typeface="Lucida Sans Unicode"/>
                <a:cs typeface="Lucida Sans Unicode"/>
              </a:rPr>
              <a:t>AND  </a:t>
            </a:r>
            <a:r>
              <a:rPr sz="3200" spc="250" dirty="0">
                <a:latin typeface="Lucida Sans Unicode"/>
                <a:cs typeface="Lucida Sans Unicode"/>
              </a:rPr>
              <a:t>'2019-10-06'</a:t>
            </a:r>
            <a:endParaRPr sz="32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645462" y="6041862"/>
            <a:ext cx="14243196" cy="2221501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4" y="0"/>
                </a:lnTo>
                <a:lnTo>
                  <a:pt x="14383234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45462" y="6041862"/>
            <a:ext cx="14243196" cy="2203613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701488" y="6023974"/>
            <a:ext cx="14187169" cy="2212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241300">
              <a:lnSpc>
                <a:spcPct val="110800"/>
              </a:lnSpc>
              <a:spcBef>
                <a:spcPts val="100"/>
              </a:spcBef>
              <a:tabLst>
                <a:tab pos="1653539" algn="l"/>
                <a:tab pos="2125980" algn="l"/>
                <a:tab pos="3070860" algn="l"/>
                <a:tab pos="3543300" algn="l"/>
                <a:tab pos="4960620" algn="l"/>
                <a:tab pos="8503920" algn="l"/>
                <a:tab pos="9448800" algn="l"/>
                <a:tab pos="12755880" algn="l"/>
                <a:tab pos="12992100" algn="l"/>
              </a:tabLst>
            </a:pPr>
            <a:r>
              <a:rPr sz="3200" spc="55" dirty="0">
                <a:latin typeface="Lucida Sans Unicode"/>
                <a:cs typeface="Lucida Sans Unicode"/>
              </a:rPr>
              <a:t>SELEC</a:t>
            </a:r>
            <a:r>
              <a:rPr sz="3200" spc="65" dirty="0">
                <a:latin typeface="Lucida Sans Unicode"/>
                <a:cs typeface="Lucida Sans Unicode"/>
              </a:rPr>
              <a:t>T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365" dirty="0">
                <a:latin typeface="Lucida Sans Unicode"/>
                <a:cs typeface="Lucida Sans Unicode"/>
              </a:rPr>
              <a:t>*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-315" dirty="0">
                <a:latin typeface="Lucida Sans Unicode"/>
                <a:cs typeface="Lucida Sans Unicode"/>
              </a:rPr>
              <a:t>FROM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sz="3200" spc="35" dirty="0">
                <a:latin typeface="Lucida Sans Unicode"/>
                <a:cs typeface="Lucida Sans Unicode"/>
              </a:rPr>
              <a:t>"76fda9d0-69be-4dd5-8108-0de7907fc5a4</a:t>
            </a:r>
            <a:r>
              <a:rPr sz="3200" spc="25" dirty="0">
                <a:latin typeface="Lucida Sans Unicode"/>
                <a:cs typeface="Lucida Sans Unicode"/>
              </a:rPr>
              <a:t>"</a:t>
            </a:r>
            <a:endParaRPr lang="en-US" sz="3200" spc="25" dirty="0">
              <a:latin typeface="Lucida Sans Unicode"/>
              <a:cs typeface="Lucida Sans Unicode"/>
            </a:endParaRPr>
          </a:p>
          <a:p>
            <a:pPr marR="241300">
              <a:lnSpc>
                <a:spcPct val="110800"/>
              </a:lnSpc>
              <a:spcBef>
                <a:spcPts val="100"/>
              </a:spcBef>
              <a:tabLst>
                <a:tab pos="1653539" algn="l"/>
                <a:tab pos="2125980" algn="l"/>
                <a:tab pos="3070860" algn="l"/>
                <a:tab pos="3543300" algn="l"/>
                <a:tab pos="4960620" algn="l"/>
                <a:tab pos="8503920" algn="l"/>
                <a:tab pos="9448800" algn="l"/>
                <a:tab pos="12755880" algn="l"/>
                <a:tab pos="12992100" algn="l"/>
              </a:tabLst>
            </a:pPr>
            <a:r>
              <a:rPr sz="3200" spc="-170" dirty="0">
                <a:latin typeface="Lucida Sans Unicode"/>
                <a:cs typeface="Lucida Sans Unicode"/>
              </a:rPr>
              <a:t>WHERE  </a:t>
            </a:r>
            <a:r>
              <a:rPr sz="3200" spc="-20" dirty="0">
                <a:latin typeface="Lucida Sans Unicode"/>
                <a:cs typeface="Lucida Sans Unicode"/>
              </a:rPr>
              <a:t>"CREATED_ON"</a:t>
            </a:r>
            <a:r>
              <a:rPr lang="en-US" sz="3200" spc="-20" dirty="0">
                <a:latin typeface="Lucida Sans Unicode"/>
                <a:cs typeface="Lucida Sans Unicode"/>
              </a:rPr>
              <a:t> </a:t>
            </a:r>
            <a:r>
              <a:rPr sz="3200" spc="-105" dirty="0">
                <a:latin typeface="Lucida Sans Unicode"/>
                <a:cs typeface="Lucida Sans Unicode"/>
              </a:rPr>
              <a:t>BETWEEN</a:t>
            </a:r>
            <a:r>
              <a:rPr lang="en-US" sz="3200" spc="-105" dirty="0">
                <a:latin typeface="Lucida Sans Unicode"/>
                <a:cs typeface="Lucida Sans Unicode"/>
              </a:rPr>
              <a:t> </a:t>
            </a:r>
            <a:r>
              <a:rPr sz="3200" spc="229" dirty="0">
                <a:latin typeface="Lucida Sans Unicode"/>
                <a:cs typeface="Lucida Sans Unicode"/>
              </a:rPr>
              <a:t>'2019-09-30'</a:t>
            </a:r>
            <a:r>
              <a:rPr lang="en-US" sz="3200" spc="229" dirty="0">
                <a:latin typeface="Lucida Sans Unicode"/>
                <a:cs typeface="Lucida Sans Unicode"/>
              </a:rPr>
              <a:t> </a:t>
            </a:r>
            <a:r>
              <a:rPr sz="3200" spc="-395" dirty="0">
                <a:latin typeface="Lucida Sans Unicode"/>
                <a:cs typeface="Lucida Sans Unicode"/>
              </a:rPr>
              <a:t>AND</a:t>
            </a:r>
            <a:r>
              <a:rPr lang="en-US" sz="3200" spc="-395" dirty="0">
                <a:latin typeface="Lucida Sans Unicode"/>
                <a:cs typeface="Lucida Sans Unicode"/>
              </a:rPr>
              <a:t>  </a:t>
            </a:r>
            <a:r>
              <a:rPr sz="3200" spc="229" dirty="0">
                <a:latin typeface="Lucida Sans Unicode"/>
                <a:cs typeface="Lucida Sans Unicode"/>
              </a:rPr>
              <a:t>'2019-10-06'</a:t>
            </a:r>
            <a:r>
              <a:rPr lang="en-US" sz="3200" spc="229" dirty="0">
                <a:latin typeface="Lucida Sans Unicode"/>
                <a:cs typeface="Lucida Sans Unicode"/>
              </a:rPr>
              <a:t> </a:t>
            </a:r>
            <a:r>
              <a:rPr sz="3200" spc="-395" dirty="0">
                <a:latin typeface="Lucida Sans Unicode"/>
                <a:cs typeface="Lucida Sans Unicode"/>
              </a:rPr>
              <a:t>AND</a:t>
            </a:r>
            <a:r>
              <a:rPr lang="en-US" sz="3200" spc="-395" dirty="0">
                <a:latin typeface="Lucida Sans Unicode"/>
                <a:cs typeface="Lucida Sans Unicode"/>
              </a:rPr>
              <a:t>  </a:t>
            </a:r>
            <a:r>
              <a:rPr lang="en-US" sz="3200" spc="35" dirty="0">
                <a:latin typeface="Lucida Sans Unicode"/>
                <a:cs typeface="Lucida Sans Unicode"/>
              </a:rPr>
              <a:t>"</a:t>
            </a:r>
            <a:r>
              <a:rPr lang="en-US" sz="3200" spc="95" dirty="0">
                <a:latin typeface="Lucida Sans Unicode"/>
                <a:cs typeface="Lucida Sans Unicode"/>
              </a:rPr>
              <a:t>REQUEST_TYPE</a:t>
            </a:r>
            <a:r>
              <a:rPr lang="en-US" sz="3200" spc="35" dirty="0">
                <a:latin typeface="Lucida Sans Unicode"/>
                <a:cs typeface="Lucida Sans Unicode"/>
              </a:rPr>
              <a:t> "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lang="en-US" sz="3200" spc="145" dirty="0">
                <a:latin typeface="Lucida Sans Unicode"/>
                <a:cs typeface="Lucida Sans Unicode"/>
              </a:rPr>
              <a:t>I</a:t>
            </a:r>
            <a:r>
              <a:rPr lang="en-US" sz="3200" spc="385" dirty="0">
                <a:latin typeface="Lucida Sans Unicode"/>
                <a:cs typeface="Lucida Sans Unicode"/>
              </a:rPr>
              <a:t>N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lang="en-US" sz="3200" spc="490" dirty="0">
                <a:latin typeface="Lucida Sans Unicode"/>
                <a:cs typeface="Lucida Sans Unicode"/>
              </a:rPr>
              <a:t>(‘Potholes’</a:t>
            </a:r>
            <a:r>
              <a:rPr lang="en-US" sz="3200" spc="345" dirty="0">
                <a:latin typeface="Lucida Sans Unicode"/>
                <a:cs typeface="Lucida Sans Unicode"/>
              </a:rPr>
              <a:t>,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lang="en-US" sz="3200" spc="300" dirty="0">
                <a:latin typeface="Lucida Sans Unicode"/>
                <a:cs typeface="Lucida Sans Unicode"/>
              </a:rPr>
              <a:t>'Weeds/Debris'</a:t>
            </a:r>
            <a:r>
              <a:rPr lang="en-US" sz="3200" spc="185" dirty="0">
                <a:latin typeface="Lucida Sans Unicode"/>
                <a:cs typeface="Lucida Sans Unicode"/>
              </a:rPr>
              <a:t>,</a:t>
            </a:r>
            <a:r>
              <a:rPr lang="en-US" sz="3200" dirty="0">
                <a:latin typeface="Lucida Sans Unicode"/>
                <a:cs typeface="Lucida Sans Unicode"/>
              </a:rPr>
              <a:t> </a:t>
            </a:r>
            <a:r>
              <a:rPr lang="en-US" sz="3200" spc="320" dirty="0">
                <a:latin typeface="Lucida Sans Unicode"/>
                <a:cs typeface="Lucida Sans Unicode"/>
              </a:rPr>
              <a:t>'Overgrowth')</a:t>
            </a:r>
            <a:endParaRPr lang="en-US" sz="32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6272" y="3666768"/>
            <a:ext cx="13674725" cy="38823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10"/>
              </a:spcBef>
            </a:pPr>
            <a:r>
              <a:rPr sz="12650" spc="5" dirty="0"/>
              <a:t>SELECT</a:t>
            </a:r>
            <a:r>
              <a:rPr sz="12650" spc="-290" dirty="0"/>
              <a:t> </a:t>
            </a:r>
            <a:r>
              <a:rPr sz="12650" spc="5" dirty="0"/>
              <a:t>Functions  and GROUP</a:t>
            </a:r>
            <a:r>
              <a:rPr sz="12650" spc="-245" dirty="0"/>
              <a:t> </a:t>
            </a:r>
            <a:r>
              <a:rPr sz="12650" spc="5" dirty="0"/>
              <a:t>BY</a:t>
            </a:r>
            <a:endParaRPr sz="1265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23917" y="0"/>
            <a:ext cx="18501360" cy="2908300"/>
          </a:xfrm>
          <a:prstGeom prst="rect">
            <a:avLst/>
          </a:prstGeom>
        </p:spPr>
        <p:txBody>
          <a:bodyPr vert="horz" wrap="square" lIns="0" tIns="480695" rIns="0" bIns="0" rtlCol="0">
            <a:spAutoFit/>
          </a:bodyPr>
          <a:lstStyle/>
          <a:p>
            <a:pPr marL="8087995">
              <a:lnSpc>
                <a:spcPct val="100000"/>
              </a:lnSpc>
              <a:spcBef>
                <a:spcPts val="3785"/>
              </a:spcBef>
            </a:pPr>
            <a:r>
              <a:rPr spc="-10" dirty="0"/>
              <a:t>SQL</a:t>
            </a:r>
            <a:r>
              <a:rPr spc="-450" dirty="0"/>
              <a:t> </a:t>
            </a:r>
            <a:r>
              <a:rPr spc="-10" dirty="0"/>
              <a:t>FUNCTIONS</a:t>
            </a: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4350" spc="10" dirty="0">
                <a:solidFill>
                  <a:srgbClr val="212733"/>
                </a:solidFill>
              </a:rPr>
              <a:t>Sometimes you </a:t>
            </a:r>
            <a:r>
              <a:rPr sz="4350" spc="5" dirty="0">
                <a:solidFill>
                  <a:srgbClr val="212733"/>
                </a:solidFill>
              </a:rPr>
              <a:t>don’t just </a:t>
            </a:r>
            <a:r>
              <a:rPr sz="4350" spc="10" dirty="0">
                <a:solidFill>
                  <a:srgbClr val="212733"/>
                </a:solidFill>
              </a:rPr>
              <a:t>want </a:t>
            </a:r>
            <a:r>
              <a:rPr sz="4350" spc="5" dirty="0">
                <a:solidFill>
                  <a:srgbClr val="212733"/>
                </a:solidFill>
              </a:rPr>
              <a:t>the </a:t>
            </a:r>
            <a:r>
              <a:rPr sz="4350" spc="10" dirty="0">
                <a:solidFill>
                  <a:srgbClr val="212733"/>
                </a:solidFill>
              </a:rPr>
              <a:t>raw</a:t>
            </a:r>
            <a:r>
              <a:rPr sz="4350" spc="-25" dirty="0">
                <a:solidFill>
                  <a:srgbClr val="212733"/>
                </a:solidFill>
              </a:rPr>
              <a:t> </a:t>
            </a:r>
            <a:r>
              <a:rPr sz="4350" spc="5" dirty="0">
                <a:solidFill>
                  <a:srgbClr val="212733"/>
                </a:solidFill>
              </a:rPr>
              <a:t>data</a:t>
            </a:r>
            <a:endParaRPr sz="4350"/>
          </a:p>
        </p:txBody>
      </p:sp>
      <p:sp>
        <p:nvSpPr>
          <p:cNvPr id="8" name="object 8"/>
          <p:cNvSpPr txBox="1"/>
          <p:nvPr/>
        </p:nvSpPr>
        <p:spPr>
          <a:xfrm>
            <a:off x="573669" y="3333166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3669" y="6034654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3275158"/>
            <a:ext cx="16090900" cy="339344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350" spc="-12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want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aggregate the data in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before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load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into</a:t>
            </a:r>
            <a:r>
              <a:rPr sz="43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3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700">
              <a:latin typeface="Times New Roman"/>
              <a:cs typeface="Times New Roman"/>
            </a:endParaRPr>
          </a:p>
          <a:p>
            <a:pPr marL="682625" indent="-513080">
              <a:lnSpc>
                <a:spcPct val="100000"/>
              </a:lnSpc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another server to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do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heavy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lifting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 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don’t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</a:t>
            </a:r>
            <a:r>
              <a:rPr sz="4350" spc="-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to!</a:t>
            </a:r>
            <a:endParaRPr sz="43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This is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where</a:t>
            </a:r>
            <a:endParaRPr sz="43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99527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DISTINCT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6327119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465" dirty="0">
                <a:solidFill>
                  <a:srgbClr val="212733"/>
                </a:solidFill>
                <a:latin typeface="Lucida Sans Unicode"/>
                <a:cs typeface="Lucida Sans Unicode"/>
              </a:rPr>
              <a:t>DISTINCT()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-80" dirty="0">
                <a:solidFill>
                  <a:srgbClr val="212733"/>
                </a:solidFill>
                <a:latin typeface="Arial"/>
                <a:cs typeface="Arial"/>
              </a:rPr>
              <a:t>Every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5750">
              <a:latin typeface="Arial"/>
              <a:cs typeface="Arial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819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20" dirty="0">
                <a:solidFill>
                  <a:srgbClr val="212733"/>
                </a:solidFill>
                <a:latin typeface="Arial"/>
                <a:cs typeface="Arial"/>
              </a:rPr>
              <a:t>Placing </a:t>
            </a:r>
            <a:r>
              <a:rPr sz="5750" spc="-12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columns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inside </a:t>
            </a:r>
            <a:r>
              <a:rPr sz="5750" spc="5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return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 </a:t>
            </a:r>
            <a:r>
              <a:rPr sz="5750" spc="30" dirty="0">
                <a:solidFill>
                  <a:srgbClr val="212733"/>
                </a:solidFill>
                <a:latin typeface="Arial"/>
                <a:cs typeface="Arial"/>
              </a:rPr>
              <a:t>instances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140" dirty="0">
                <a:solidFill>
                  <a:srgbClr val="212733"/>
                </a:solidFill>
                <a:latin typeface="Arial"/>
                <a:cs typeface="Arial"/>
              </a:rPr>
              <a:t>both</a:t>
            </a:r>
            <a:r>
              <a:rPr sz="5750" spc="-1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columns: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92328" y="7394113"/>
            <a:ext cx="12242800" cy="76263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53340" rIns="0" bIns="0" rtlCol="0">
            <a:spAutoFit/>
          </a:bodyPr>
          <a:lstStyle/>
          <a:p>
            <a:pPr marL="246379">
              <a:lnSpc>
                <a:spcPct val="100000"/>
              </a:lnSpc>
              <a:spcBef>
                <a:spcPts val="420"/>
              </a:spcBef>
              <a:tabLst>
                <a:tab pos="8099425" algn="l"/>
              </a:tabLst>
            </a:pPr>
            <a:r>
              <a:rPr sz="4100" spc="220" dirty="0">
                <a:solidFill>
                  <a:srgbClr val="030303"/>
                </a:solidFill>
                <a:latin typeface="Lucida Sans Unicode"/>
                <a:cs typeface="Lucida Sans Unicode"/>
              </a:rPr>
              <a:t>DISTINCT(“REQUEST_TYPE”,	</a:t>
            </a:r>
            <a:r>
              <a:rPr sz="4100" spc="60" dirty="0">
                <a:solidFill>
                  <a:srgbClr val="030303"/>
                </a:solidFill>
                <a:latin typeface="Lucida Sans Unicode"/>
                <a:cs typeface="Lucida Sans Unicode"/>
              </a:rPr>
              <a:t>“DEPARTMENT”)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509509">
              <a:lnSpc>
                <a:spcPct val="100000"/>
              </a:lnSpc>
              <a:spcBef>
                <a:spcPts val="90"/>
              </a:spcBef>
            </a:pPr>
            <a:r>
              <a:rPr spc="-200" dirty="0"/>
              <a:t>MATH</a:t>
            </a:r>
            <a:r>
              <a:rPr spc="-70" dirty="0"/>
              <a:t> </a:t>
            </a:r>
            <a:r>
              <a:rPr spc="-10" dirty="0"/>
              <a:t>FUNCTIONS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3587094" cy="6276975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540" dirty="0">
                <a:solidFill>
                  <a:srgbClr val="212733"/>
                </a:solidFill>
                <a:latin typeface="Lucida Sans Unicode"/>
                <a:cs typeface="Lucida Sans Unicode"/>
              </a:rPr>
              <a:t>MIN()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Returns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minimum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column(s)</a:t>
            </a:r>
            <a:endParaRPr sz="5750">
              <a:latin typeface="Arial"/>
              <a:cs typeface="Arial"/>
            </a:endParaRPr>
          </a:p>
          <a:p>
            <a:pPr marL="514984" indent="-502284">
              <a:lnSpc>
                <a:spcPct val="100000"/>
              </a:lnSpc>
              <a:spcBef>
                <a:spcPts val="118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210" dirty="0">
                <a:solidFill>
                  <a:srgbClr val="212733"/>
                </a:solidFill>
                <a:latin typeface="Lucida Sans Unicode"/>
                <a:cs typeface="Lucida Sans Unicode"/>
              </a:rPr>
              <a:t>MAX()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 </a:t>
            </a:r>
            <a:r>
              <a:rPr sz="5750" spc="45" dirty="0">
                <a:solidFill>
                  <a:srgbClr val="212733"/>
                </a:solidFill>
                <a:latin typeface="Arial"/>
                <a:cs typeface="Arial"/>
              </a:rPr>
              <a:t>max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column(s)</a:t>
            </a:r>
            <a:endParaRPr sz="5750">
              <a:latin typeface="Arial"/>
              <a:cs typeface="Arial"/>
            </a:endParaRPr>
          </a:p>
          <a:p>
            <a:pPr marL="514984" indent="-502284">
              <a:lnSpc>
                <a:spcPct val="100000"/>
              </a:lnSpc>
              <a:spcBef>
                <a:spcPts val="118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2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42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</a:t>
            </a:r>
            <a:endParaRPr sz="5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42740">
              <a:lnSpc>
                <a:spcPct val="100000"/>
              </a:lnSpc>
              <a:spcBef>
                <a:spcPts val="90"/>
              </a:spcBef>
            </a:pPr>
            <a:r>
              <a:rPr spc="-195" dirty="0"/>
              <a:t>COUNT, </a:t>
            </a:r>
            <a:r>
              <a:rPr spc="-105" dirty="0"/>
              <a:t>AVERAGE,</a:t>
            </a:r>
            <a:r>
              <a:rPr spc="-415" dirty="0"/>
              <a:t> </a:t>
            </a:r>
            <a:r>
              <a:rPr spc="-10" dirty="0"/>
              <a:t>SUM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87664"/>
            <a:ext cx="14629765" cy="7512684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number of rows that your query</a:t>
            </a:r>
            <a:r>
              <a:rPr sz="4100" spc="-1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returns</a:t>
            </a:r>
            <a:endParaRPr sz="4100">
              <a:latin typeface="Arial"/>
              <a:cs typeface="Arial"/>
            </a:endParaRPr>
          </a:p>
          <a:p>
            <a:pPr marL="975994" marR="583819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-3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9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29" dirty="0">
                <a:solidFill>
                  <a:srgbClr val="212733"/>
                </a:solidFill>
                <a:latin typeface="Lucida Sans Unicode"/>
                <a:cs typeface="Lucida Sans Unicode"/>
              </a:rPr>
              <a:t>AVG()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average value of a numeric</a:t>
            </a:r>
            <a:r>
              <a:rPr sz="4100" spc="-37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410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80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30" dirty="0">
                <a:solidFill>
                  <a:srgbClr val="212733"/>
                </a:solidFill>
                <a:latin typeface="Lucida Sans Unicode"/>
                <a:cs typeface="Lucida Sans Unicode"/>
              </a:rPr>
              <a:t>AVG(column_name)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1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04" dirty="0">
                <a:solidFill>
                  <a:srgbClr val="212733"/>
                </a:solidFill>
                <a:latin typeface="Lucida Sans Unicode"/>
                <a:cs typeface="Lucida Sans Unicode"/>
              </a:rPr>
              <a:t>SUM()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function returns the total sum - numeric columns</a:t>
            </a:r>
            <a:r>
              <a:rPr sz="4100" spc="-3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only</a:t>
            </a:r>
            <a:endParaRPr sz="410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20" dirty="0">
                <a:solidFill>
                  <a:srgbClr val="212733"/>
                </a:solidFill>
                <a:latin typeface="Lucida Sans Unicode"/>
                <a:cs typeface="Lucida Sans Unicode"/>
              </a:rPr>
              <a:t>SUM(column_name)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917975" y="176749"/>
            <a:ext cx="560705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5" dirty="0"/>
              <a:t>OUTLINE</a:t>
            </a:r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25963" y="2463454"/>
            <a:ext cx="238760" cy="1784985"/>
          </a:xfrm>
          <a:prstGeom prst="rect">
            <a:avLst/>
          </a:prstGeom>
        </p:spPr>
        <p:txBody>
          <a:bodyPr vert="horz" wrap="square" lIns="0" tIns="175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85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54216" y="2542196"/>
            <a:ext cx="3827779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90"/>
              </a:spcBef>
            </a:pPr>
            <a:r>
              <a:rPr sz="5750" spc="5" dirty="0">
                <a:solidFill>
                  <a:srgbClr val="447FB5"/>
                </a:solidFill>
                <a:latin typeface="Arial"/>
                <a:cs typeface="Arial"/>
              </a:rPr>
              <a:t>Motivation 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SQL</a:t>
            </a:r>
            <a:r>
              <a:rPr sz="5750" spc="-300" dirty="0">
                <a:solidFill>
                  <a:srgbClr val="447FB5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Basics</a:t>
            </a:r>
            <a:endParaRPr sz="57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54216" y="4222563"/>
            <a:ext cx="238760" cy="1784985"/>
          </a:xfrm>
          <a:prstGeom prst="rect">
            <a:avLst/>
          </a:prstGeom>
        </p:spPr>
        <p:txBody>
          <a:bodyPr vert="horz" wrap="square" lIns="0" tIns="175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85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82469" y="4301304"/>
            <a:ext cx="6788784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90"/>
              </a:spcBef>
            </a:pPr>
            <a:r>
              <a:rPr sz="5750" spc="5" dirty="0">
                <a:solidFill>
                  <a:srgbClr val="447FB5"/>
                </a:solidFill>
                <a:latin typeface="Arial"/>
                <a:cs typeface="Arial"/>
              </a:rPr>
              <a:t>Constructing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a</a:t>
            </a:r>
            <a:r>
              <a:rPr sz="5750" spc="-40" dirty="0">
                <a:solidFill>
                  <a:srgbClr val="447FB5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query  </a:t>
            </a:r>
            <a:r>
              <a:rPr sz="5750" spc="5" dirty="0">
                <a:solidFill>
                  <a:srgbClr val="447FB5"/>
                </a:solidFill>
                <a:latin typeface="Arial"/>
                <a:cs typeface="Arial"/>
              </a:rPr>
              <a:t>Functions</a:t>
            </a:r>
            <a:endParaRPr sz="57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25963" y="5981672"/>
            <a:ext cx="238760" cy="1784985"/>
          </a:xfrm>
          <a:prstGeom prst="rect">
            <a:avLst/>
          </a:prstGeom>
        </p:spPr>
        <p:txBody>
          <a:bodyPr vert="horz" wrap="square" lIns="0" tIns="1752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80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85"/>
              </a:spcBef>
            </a:pPr>
            <a:r>
              <a:rPr sz="4700" spc="-247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54216" y="6060413"/>
            <a:ext cx="11365865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90"/>
              </a:spcBef>
            </a:pP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Where should </a:t>
            </a:r>
            <a:r>
              <a:rPr sz="5750" spc="5" dirty="0">
                <a:solidFill>
                  <a:srgbClr val="447FB5"/>
                </a:solidFill>
                <a:latin typeface="Arial"/>
                <a:cs typeface="Arial"/>
              </a:rPr>
              <a:t>I write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SQL</a:t>
            </a:r>
            <a:r>
              <a:rPr sz="5750" spc="-285" dirty="0">
                <a:solidFill>
                  <a:srgbClr val="447FB5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queries?  </a:t>
            </a:r>
            <a:r>
              <a:rPr sz="5750" spc="5" dirty="0">
                <a:solidFill>
                  <a:srgbClr val="447FB5"/>
                </a:solidFill>
                <a:latin typeface="Arial"/>
                <a:cs typeface="Arial"/>
              </a:rPr>
              <a:t>Building</a:t>
            </a:r>
            <a:r>
              <a:rPr sz="5750" dirty="0">
                <a:solidFill>
                  <a:srgbClr val="447FB5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447FB5"/>
                </a:solidFill>
                <a:latin typeface="Arial"/>
                <a:cs typeface="Arial"/>
              </a:rPr>
              <a:t>Connections</a:t>
            </a:r>
            <a:endParaRPr sz="5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GROUP</a:t>
            </a:r>
            <a:r>
              <a:rPr spc="-270" dirty="0"/>
              <a:t> </a:t>
            </a:r>
            <a:r>
              <a:rPr spc="-10" dirty="0"/>
              <a:t>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52400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This is helpful for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when you are doing any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of the 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summary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functions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mentioned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the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previous</a:t>
            </a:r>
            <a:r>
              <a:rPr sz="5750" spc="-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slides.</a:t>
            </a:r>
            <a:endParaRPr sz="5750">
              <a:latin typeface="Arial"/>
              <a:cs typeface="Arial"/>
            </a:endParaRPr>
          </a:p>
          <a:p>
            <a:pPr marL="514984">
              <a:lnSpc>
                <a:spcPct val="100000"/>
              </a:lnSpc>
              <a:spcBef>
                <a:spcPts val="275"/>
              </a:spcBef>
              <a:tabLst>
                <a:tab pos="3837304" algn="l"/>
                <a:tab pos="6036310" algn="l"/>
              </a:tabLst>
            </a:pPr>
            <a:r>
              <a:rPr sz="5750" spc="-200" dirty="0">
                <a:solidFill>
                  <a:srgbClr val="212733"/>
                </a:solidFill>
                <a:latin typeface="Arial"/>
                <a:cs typeface="Arial"/>
              </a:rPr>
              <a:t>(</a:t>
            </a:r>
            <a:r>
              <a:rPr sz="5750" spc="-200" dirty="0">
                <a:solidFill>
                  <a:srgbClr val="212733"/>
                </a:solidFill>
                <a:latin typeface="Lucida Sans Unicode"/>
                <a:cs typeface="Lucida Sans Unicode"/>
              </a:rPr>
              <a:t>COUNT,	</a:t>
            </a:r>
            <a:r>
              <a:rPr sz="5750" spc="-5" dirty="0">
                <a:solidFill>
                  <a:srgbClr val="212733"/>
                </a:solidFill>
                <a:latin typeface="Lucida Sans Unicode"/>
                <a:cs typeface="Lucida Sans Unicode"/>
              </a:rPr>
              <a:t>SUM,	</a:t>
            </a:r>
            <a:r>
              <a:rPr sz="5750" spc="-710" dirty="0">
                <a:solidFill>
                  <a:srgbClr val="212733"/>
                </a:solidFill>
                <a:latin typeface="Lucida Sans Unicode"/>
                <a:cs typeface="Lucida Sans Unicode"/>
              </a:rPr>
              <a:t>MAX</a:t>
            </a:r>
            <a:r>
              <a:rPr sz="5750" spc="-220" dirty="0">
                <a:solidFill>
                  <a:srgbClr val="212733"/>
                </a:solidFill>
                <a:latin typeface="Lucida Sans Unicode"/>
                <a:cs typeface="Lucida Sans Unicode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etc)</a:t>
            </a:r>
            <a:endParaRPr sz="5750">
              <a:latin typeface="Arial"/>
              <a:cs typeface="Arial"/>
            </a:endParaRPr>
          </a:p>
          <a:p>
            <a:pPr marL="514984" marR="206375" indent="-502284">
              <a:lnSpc>
                <a:spcPct val="104000"/>
              </a:lnSpc>
              <a:spcBef>
                <a:spcPts val="5685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  <a:tab pos="9510395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Any column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that isn’t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handled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with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 be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included in</a:t>
            </a:r>
            <a:r>
              <a:rPr sz="5750" spc="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your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25" dirty="0">
                <a:solidFill>
                  <a:srgbClr val="212733"/>
                </a:solidFill>
                <a:latin typeface="Lucida Sans Unicode"/>
                <a:cs typeface="Lucida Sans Unicode"/>
              </a:rPr>
              <a:t>GROUP	</a:t>
            </a:r>
            <a:r>
              <a:rPr sz="5750" spc="15" dirty="0">
                <a:solidFill>
                  <a:srgbClr val="212733"/>
                </a:solidFill>
                <a:latin typeface="Lucida Sans Unicode"/>
                <a:cs typeface="Lucida Sans Unicode"/>
              </a:rPr>
              <a:t>BY</a:t>
            </a:r>
            <a:endParaRPr sz="575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78458" y="7572919"/>
            <a:ext cx="10346690" cy="221234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SELECT	</a:t>
            </a:r>
            <a:r>
              <a:rPr sz="3050" spc="15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r>
              <a:rPr sz="3050" spc="90" dirty="0">
                <a:solidFill>
                  <a:srgbClr val="020202"/>
                </a:solidFill>
                <a:latin typeface="Lucida Sans Unicode"/>
                <a:cs typeface="Lucida Sans Unicode"/>
              </a:rPr>
              <a:t>,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	</a:t>
            </a:r>
            <a:r>
              <a:rPr sz="3050" spc="15" dirty="0">
                <a:solidFill>
                  <a:srgbClr val="020202"/>
                </a:solidFill>
                <a:latin typeface="Lucida Sans Unicode"/>
                <a:cs typeface="Lucida Sans Unicode"/>
              </a:rPr>
              <a:t>max(column_name)  </a:t>
            </a:r>
            <a:r>
              <a:rPr sz="3050" spc="-310" dirty="0">
                <a:solidFill>
                  <a:srgbClr val="020202"/>
                </a:solidFill>
                <a:latin typeface="Lucida Sans Unicode"/>
                <a:cs typeface="Lucida Sans Unicode"/>
              </a:rPr>
              <a:t>FROM	</a:t>
            </a:r>
            <a:r>
              <a:rPr sz="3050" spc="130" dirty="0">
                <a:solidFill>
                  <a:srgbClr val="020202"/>
                </a:solidFill>
                <a:latin typeface="Lucida Sans Unicode"/>
                <a:cs typeface="Lucida Sans Unicode"/>
              </a:rPr>
              <a:t>table_name</a:t>
            </a:r>
            <a:endParaRPr sz="305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</a:tabLst>
            </a:pPr>
            <a:r>
              <a:rPr sz="3050" spc="-190" dirty="0">
                <a:solidFill>
                  <a:srgbClr val="020202"/>
                </a:solidFill>
                <a:latin typeface="Lucida Sans Unicode"/>
                <a:cs typeface="Lucida Sans Unicode"/>
              </a:rPr>
              <a:t>WHERE	</a:t>
            </a:r>
            <a:r>
              <a:rPr sz="3050" spc="280" dirty="0">
                <a:solidFill>
                  <a:srgbClr val="020202"/>
                </a:solidFill>
                <a:latin typeface="Lucida Sans Unicode"/>
                <a:cs typeface="Lucida Sans Unicode"/>
              </a:rPr>
              <a:t>condition</a:t>
            </a:r>
            <a:endParaRPr sz="305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  <a:tab pos="2178050" algn="l"/>
              </a:tabLst>
            </a:pPr>
            <a:r>
              <a:rPr sz="3050" spc="-229" dirty="0">
                <a:solidFill>
                  <a:srgbClr val="020202"/>
                </a:solidFill>
                <a:latin typeface="Lucida Sans Unicode"/>
                <a:cs typeface="Lucida Sans Unicode"/>
              </a:rPr>
              <a:t>GROUP	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BY	</a:t>
            </a:r>
            <a:r>
              <a:rPr sz="3050" spc="10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endParaRPr sz="30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835380" y="1966297"/>
            <a:ext cx="177800" cy="5410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350" spc="-1755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3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37983" y="1599816"/>
            <a:ext cx="13263880" cy="2538730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95"/>
              </a:spcBef>
            </a:pP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Run</a:t>
            </a:r>
            <a:r>
              <a:rPr sz="41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apps/wprdc_sql.R</a:t>
            </a:r>
            <a:endParaRPr sz="4100" dirty="0">
              <a:latin typeface="Arial"/>
              <a:cs typeface="Arial"/>
            </a:endParaRP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Build a query </a:t>
            </a:r>
            <a:r>
              <a:rPr sz="4100" spc="5" dirty="0">
                <a:solidFill>
                  <a:srgbClr val="212733"/>
                </a:solidFill>
                <a:latin typeface="Arial"/>
                <a:cs typeface="Arial"/>
              </a:rPr>
              <a:t>that 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counts </a:t>
            </a:r>
            <a:r>
              <a:rPr sz="410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100" spc="10" dirty="0">
                <a:solidFill>
                  <a:srgbClr val="212733"/>
                </a:solidFill>
                <a:latin typeface="Arial"/>
                <a:cs typeface="Arial"/>
              </a:rPr>
              <a:t>number crimes by  neighborhood </a:t>
            </a:r>
            <a:r>
              <a:rPr sz="4100" spc="5" dirty="0">
                <a:solidFill>
                  <a:srgbClr val="212733"/>
                </a:solidFill>
                <a:latin typeface="Arial"/>
                <a:cs typeface="Arial"/>
              </a:rPr>
              <a:t>from the </a:t>
            </a:r>
            <a:r>
              <a:rPr sz="41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City of Pittsburgh </a:t>
            </a:r>
            <a:r>
              <a:rPr sz="4100" u="heavy" spc="10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Police</a:t>
            </a:r>
            <a:r>
              <a:rPr sz="4100" u="heavy" spc="2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1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Blotter</a:t>
            </a:r>
            <a:endParaRPr sz="4100" dirty="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6229872" y="8638480"/>
            <a:ext cx="3664809" cy="13088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229872" y="8638480"/>
            <a:ext cx="3665220" cy="1309370"/>
          </a:xfrm>
          <a:custGeom>
            <a:avLst/>
            <a:gdLst/>
            <a:ahLst/>
            <a:cxnLst/>
            <a:rect l="l" t="t" r="r" b="b"/>
            <a:pathLst>
              <a:path w="3665219" h="1309370">
                <a:moveTo>
                  <a:pt x="0" y="0"/>
                </a:moveTo>
                <a:lnTo>
                  <a:pt x="3664809" y="0"/>
                </a:lnTo>
                <a:lnTo>
                  <a:pt x="3664809" y="1308860"/>
                </a:lnTo>
                <a:lnTo>
                  <a:pt x="0" y="1308860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40885" y="4054656"/>
            <a:ext cx="15640685" cy="3959225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</a:t>
            </a:r>
            <a:endParaRPr sz="3200" dirty="0">
              <a:latin typeface="Lucida Sans Unicode"/>
              <a:cs typeface="Lucida Sans Unicode"/>
            </a:endParaRPr>
          </a:p>
          <a:p>
            <a:pPr marL="49530" marR="9657080">
              <a:lnSpc>
                <a:spcPts val="6509"/>
              </a:lnSpc>
              <a:spcBef>
                <a:spcPts val="555"/>
              </a:spcBef>
            </a:pPr>
            <a:r>
              <a:rPr sz="3200" spc="20" dirty="0">
                <a:solidFill>
                  <a:srgbClr val="212733"/>
                </a:solidFill>
                <a:latin typeface="Lucida Sans Unicode"/>
                <a:cs typeface="Lucida Sans Unicode"/>
              </a:rPr>
              <a:t>"INCIDENTNEIGHBORHOOD",  </a:t>
            </a:r>
            <a:r>
              <a:rPr sz="3200" spc="8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COUNT("CCR")</a:t>
            </a:r>
            <a:endParaRPr sz="3200" dirty="0">
              <a:latin typeface="Lucida Sans Unicode"/>
              <a:cs typeface="Lucida Sans Unicode"/>
            </a:endParaRPr>
          </a:p>
          <a:p>
            <a:pPr marL="49530">
              <a:lnSpc>
                <a:spcPct val="100000"/>
              </a:lnSpc>
              <a:spcBef>
                <a:spcPts val="1780"/>
              </a:spcBef>
              <a:tabLst>
                <a:tab pos="1337945" algn="l"/>
              </a:tabLst>
            </a:pPr>
            <a:r>
              <a:rPr sz="3200" spc="-33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3200" spc="35" dirty="0">
                <a:solidFill>
                  <a:srgbClr val="212733"/>
                </a:solidFill>
                <a:latin typeface="Lucida Sans Unicode"/>
                <a:cs typeface="Lucida Sans Unicode"/>
              </a:rPr>
              <a:t>"1797ead8-8262-41cc-9099-cbc8a161924b"</a:t>
            </a:r>
            <a:endParaRPr sz="3200" dirty="0">
              <a:latin typeface="Lucida Sans Unicode"/>
              <a:cs typeface="Lucida Sans Unicode"/>
            </a:endParaRPr>
          </a:p>
          <a:p>
            <a:pPr marL="49530">
              <a:lnSpc>
                <a:spcPct val="100000"/>
              </a:lnSpc>
              <a:spcBef>
                <a:spcPts val="2495"/>
              </a:spcBef>
              <a:tabLst>
                <a:tab pos="1595120" algn="l"/>
                <a:tab pos="2367915" algn="l"/>
              </a:tabLst>
            </a:pPr>
            <a:r>
              <a:rPr sz="3200" spc="-240" dirty="0">
                <a:solidFill>
                  <a:srgbClr val="212733"/>
                </a:solidFill>
                <a:latin typeface="Lucida Sans Unicode"/>
                <a:cs typeface="Lucida Sans Unicode"/>
              </a:rPr>
              <a:t>GROUP	</a:t>
            </a:r>
            <a:r>
              <a:rPr sz="3200" spc="15" dirty="0">
                <a:solidFill>
                  <a:srgbClr val="212733"/>
                </a:solidFill>
                <a:latin typeface="Lucida Sans Unicode"/>
                <a:cs typeface="Lucida Sans Unicode"/>
              </a:rPr>
              <a:t>BY	</a:t>
            </a:r>
            <a:r>
              <a:rPr sz="3200" spc="-25" dirty="0">
                <a:solidFill>
                  <a:srgbClr val="212733"/>
                </a:solidFill>
                <a:latin typeface="Lucida Sans Unicode"/>
                <a:cs typeface="Lucida Sans Unicode"/>
              </a:rPr>
              <a:t>"INCIDENTNEIGHBORHOOD"</a:t>
            </a:r>
            <a:endParaRPr sz="32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447F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25152" y="3075840"/>
            <a:ext cx="13601065" cy="46088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1852295">
              <a:lnSpc>
                <a:spcPct val="125800"/>
              </a:lnSpc>
              <a:spcBef>
                <a:spcPts val="105"/>
              </a:spcBef>
            </a:pPr>
            <a:r>
              <a:rPr sz="11950" spc="-5" dirty="0">
                <a:solidFill>
                  <a:srgbClr val="FFFFFF"/>
                </a:solidFill>
              </a:rPr>
              <a:t>Where should</a:t>
            </a:r>
            <a:r>
              <a:rPr sz="11950" spc="-75" dirty="0">
                <a:solidFill>
                  <a:srgbClr val="FFFFFF"/>
                </a:solidFill>
              </a:rPr>
              <a:t> </a:t>
            </a:r>
            <a:r>
              <a:rPr sz="11950" spc="-5" dirty="0">
                <a:solidFill>
                  <a:srgbClr val="FFFFFF"/>
                </a:solidFill>
              </a:rPr>
              <a:t>I…  </a:t>
            </a:r>
            <a:r>
              <a:rPr sz="11950" spc="-5" dirty="0">
                <a:solidFill>
                  <a:srgbClr val="DBDBDB"/>
                </a:solidFill>
              </a:rPr>
              <a:t>write my DB</a:t>
            </a:r>
            <a:r>
              <a:rPr sz="11950" spc="-75" dirty="0">
                <a:solidFill>
                  <a:srgbClr val="DBDBDB"/>
                </a:solidFill>
              </a:rPr>
              <a:t> </a:t>
            </a:r>
            <a:r>
              <a:rPr sz="11950" spc="-5" dirty="0">
                <a:solidFill>
                  <a:srgbClr val="DBDBDB"/>
                </a:solidFill>
              </a:rPr>
              <a:t>queries</a:t>
            </a:r>
            <a:endParaRPr sz="1195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319920" y="176749"/>
            <a:ext cx="620585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SQL</a:t>
            </a:r>
            <a:r>
              <a:rPr spc="-445" dirty="0"/>
              <a:t> </a:t>
            </a:r>
            <a:r>
              <a:rPr spc="-10" dirty="0"/>
              <a:t>IDE’S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54277" y="1914989"/>
            <a:ext cx="16208375" cy="7430496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504825" marR="753745" indent="-492125">
              <a:lnSpc>
                <a:spcPct val="100600"/>
              </a:lnSpc>
              <a:spcBef>
                <a:spcPts val="55"/>
              </a:spcBef>
              <a:buClr>
                <a:srgbClr val="447FB5"/>
              </a:buClr>
              <a:buSzPct val="82142"/>
              <a:buChar char="‣"/>
              <a:tabLst>
                <a:tab pos="504190" algn="l"/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There are a bunch of SQL </a:t>
            </a:r>
            <a:r>
              <a:rPr sz="5600" spc="-25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each</a:t>
            </a:r>
            <a:r>
              <a:rPr sz="5600" spc="-14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database  provider has their</a:t>
            </a:r>
            <a:r>
              <a:rPr sz="56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own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715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you’re in a workplace like mine with no </a:t>
            </a:r>
            <a:r>
              <a:rPr sz="5600" spc="-75" dirty="0">
                <a:solidFill>
                  <a:srgbClr val="212733"/>
                </a:solidFill>
                <a:latin typeface="Arial"/>
                <a:cs typeface="Arial"/>
              </a:rPr>
              <a:t>standard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then I suggest something like </a:t>
            </a:r>
            <a:r>
              <a:rPr lang="en-US" sz="5600" spc="-5" dirty="0" err="1">
                <a:solidFill>
                  <a:srgbClr val="212733"/>
                </a:solidFill>
                <a:latin typeface="Arial"/>
                <a:cs typeface="Arial"/>
              </a:rPr>
              <a:t>DBeaver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 because it  connects to pretty much everything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080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not, then use whatever comes standard with </a:t>
            </a:r>
            <a:r>
              <a:rPr sz="5600" spc="-175" dirty="0">
                <a:solidFill>
                  <a:srgbClr val="212733"/>
                </a:solidFill>
                <a:latin typeface="Arial"/>
                <a:cs typeface="Arial"/>
              </a:rPr>
              <a:t>the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platform</a:t>
            </a:r>
            <a:endParaRPr sz="5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447F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52498" y="3104246"/>
            <a:ext cx="13573125" cy="45535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72715" marR="5080" indent="-2660650">
              <a:lnSpc>
                <a:spcPct val="126400"/>
              </a:lnSpc>
              <a:spcBef>
                <a:spcPts val="95"/>
              </a:spcBef>
            </a:pPr>
            <a:r>
              <a:rPr sz="11750" spc="15" dirty="0">
                <a:solidFill>
                  <a:srgbClr val="FFFFFF"/>
                </a:solidFill>
              </a:rPr>
              <a:t>DB </a:t>
            </a:r>
            <a:r>
              <a:rPr sz="11750" spc="10" dirty="0">
                <a:solidFill>
                  <a:srgbClr val="FFFFFF"/>
                </a:solidFill>
              </a:rPr>
              <a:t>connections </a:t>
            </a:r>
            <a:r>
              <a:rPr sz="11750" spc="5" dirty="0">
                <a:solidFill>
                  <a:srgbClr val="FFFFFF"/>
                </a:solidFill>
              </a:rPr>
              <a:t>in</a:t>
            </a:r>
            <a:r>
              <a:rPr sz="11750" spc="-90" dirty="0">
                <a:solidFill>
                  <a:srgbClr val="FFFFFF"/>
                </a:solidFill>
              </a:rPr>
              <a:t> </a:t>
            </a:r>
            <a:r>
              <a:rPr sz="11750" spc="15" dirty="0">
                <a:solidFill>
                  <a:srgbClr val="FFFFFF"/>
                </a:solidFill>
              </a:rPr>
              <a:t>R  </a:t>
            </a:r>
            <a:r>
              <a:rPr sz="11750" spc="10" dirty="0">
                <a:solidFill>
                  <a:srgbClr val="DBDBDB"/>
                </a:solidFill>
              </a:rPr>
              <a:t>Not always</a:t>
            </a:r>
            <a:r>
              <a:rPr sz="11750" spc="-75" dirty="0">
                <a:solidFill>
                  <a:srgbClr val="DBDBDB"/>
                </a:solidFill>
              </a:rPr>
              <a:t> </a:t>
            </a:r>
            <a:r>
              <a:rPr sz="11750" spc="10" dirty="0">
                <a:solidFill>
                  <a:srgbClr val="DBDBDB"/>
                </a:solidFill>
              </a:rPr>
              <a:t>easy</a:t>
            </a:r>
            <a:endParaRPr sz="1175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66854" y="2372567"/>
            <a:ext cx="208279" cy="6438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50" spc="-214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69456" y="2301365"/>
            <a:ext cx="16315055" cy="33553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77850">
              <a:lnSpc>
                <a:spcPct val="100000"/>
              </a:lnSpc>
              <a:spcBef>
                <a:spcPts val="95"/>
              </a:spcBef>
              <a:tabLst>
                <a:tab pos="2876550" algn="l"/>
                <a:tab pos="8255000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connectors</a:t>
            </a:r>
            <a:r>
              <a:rPr sz="49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require	that your computer has the  necessary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software.</a:t>
            </a:r>
            <a:endParaRPr sz="4950">
              <a:latin typeface="Arial"/>
              <a:cs typeface="Arial"/>
            </a:endParaRPr>
          </a:p>
          <a:p>
            <a:pPr marL="619760" marR="5080" indent="-502920">
              <a:lnSpc>
                <a:spcPct val="100000"/>
              </a:lnSpc>
              <a:spcBef>
                <a:spcPts val="2465"/>
              </a:spcBef>
              <a:buClr>
                <a:srgbClr val="447FB5"/>
              </a:buClr>
              <a:buSzPct val="81818"/>
              <a:buChar char="‣"/>
              <a:tabLst>
                <a:tab pos="619760" algn="l"/>
                <a:tab pos="620395" algn="l"/>
                <a:tab pos="10434320" algn="l"/>
                <a:tab pos="14066519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This will depend on</a:t>
            </a:r>
            <a:r>
              <a:rPr sz="4950" spc="5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what</a:t>
            </a:r>
            <a:r>
              <a:rPr sz="4950" spc="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type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you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are	trying</a:t>
            </a:r>
            <a:r>
              <a:rPr sz="4950" spc="-8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  connect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</a:t>
            </a:r>
            <a:endParaRPr sz="49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842183" y="176749"/>
            <a:ext cx="868362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CONNECTING</a:t>
            </a:r>
          </a:p>
        </p:txBody>
      </p:sp>
      <p:sp>
        <p:nvSpPr>
          <p:cNvPr id="6" name="object 6"/>
          <p:cNvSpPr/>
          <p:nvPr/>
        </p:nvSpPr>
        <p:spPr>
          <a:xfrm>
            <a:off x="2799058" y="5971413"/>
            <a:ext cx="3426765" cy="3809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050091" y="6817952"/>
            <a:ext cx="4064429" cy="21246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878278" y="6428509"/>
            <a:ext cx="3141265" cy="25444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468725" y="176749"/>
            <a:ext cx="1605788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ALLOWING</a:t>
            </a:r>
            <a:r>
              <a:rPr spc="-50" dirty="0"/>
              <a:t> </a:t>
            </a:r>
            <a:r>
              <a:rPr spc="-10" dirty="0"/>
              <a:t>HANDSHAKES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23917" y="1606097"/>
            <a:ext cx="17888585" cy="4318635"/>
          </a:xfrm>
          <a:prstGeom prst="rect">
            <a:avLst/>
          </a:prstGeom>
        </p:spPr>
        <p:txBody>
          <a:bodyPr vert="horz" wrap="square" lIns="0" tIns="3333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25"/>
              </a:spcBef>
            </a:pPr>
            <a:r>
              <a:rPr sz="4350" spc="-235" dirty="0">
                <a:solidFill>
                  <a:srgbClr val="212733"/>
                </a:solidFill>
                <a:latin typeface="Arial"/>
                <a:cs typeface="Arial"/>
              </a:rPr>
              <a:t>To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setup database connections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need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install the proper</a:t>
            </a:r>
            <a:r>
              <a:rPr sz="4350" spc="3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drivers.</a:t>
            </a:r>
            <a:endParaRPr sz="4350" dirty="0">
              <a:latin typeface="Arial"/>
              <a:cs typeface="Arial"/>
            </a:endParaRPr>
          </a:p>
          <a:p>
            <a:pPr marL="682625" marR="1311275" indent="-513080">
              <a:lnSpc>
                <a:spcPct val="101099"/>
              </a:lnSpc>
              <a:spcBef>
                <a:spcPts val="2470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steps for this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found here: </a:t>
            </a:r>
            <a:r>
              <a:rPr lang="en-US" sz="435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https://db.rstudio.com/best-practices/drivers/</a:t>
            </a:r>
            <a:endParaRPr sz="4350" dirty="0">
              <a:latin typeface="Arial"/>
              <a:cs typeface="Arial"/>
            </a:endParaRPr>
          </a:p>
          <a:p>
            <a:pPr marL="682625" marR="941069" indent="-513080">
              <a:lnSpc>
                <a:spcPct val="101099"/>
              </a:lnSpc>
              <a:spcBef>
                <a:spcPts val="2475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 general setup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on Windows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little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bit easier since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ODBC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Data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Source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Administrator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</a:t>
            </a:r>
            <a:r>
              <a:rPr sz="4350" spc="-2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used</a:t>
            </a:r>
            <a:endParaRPr sz="43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3669" y="6275485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6217477"/>
            <a:ext cx="18114010" cy="13620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60"/>
              </a:spcBef>
            </a:pPr>
            <a:r>
              <a:rPr sz="4350" spc="-95" dirty="0">
                <a:solidFill>
                  <a:srgbClr val="212733"/>
                </a:solidFill>
                <a:latin typeface="Arial"/>
                <a:cs typeface="Arial"/>
              </a:rPr>
              <a:t>Your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machine may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already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drives installed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you’ve already installed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-10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such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as: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pgAdmin, </a:t>
            </a:r>
            <a:r>
              <a:rPr sz="4350" spc="-20" dirty="0">
                <a:solidFill>
                  <a:srgbClr val="212733"/>
                </a:solidFill>
                <a:latin typeface="Arial"/>
                <a:cs typeface="Arial"/>
              </a:rPr>
              <a:t>DBeaver,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or 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MySQL</a:t>
            </a:r>
            <a:r>
              <a:rPr sz="4350" spc="-3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Workbench</a:t>
            </a:r>
            <a:endParaRPr sz="43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6272" y="3578813"/>
            <a:ext cx="8128000" cy="40462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3200" spc="-10" dirty="0"/>
              <a:t>Storing  </a:t>
            </a:r>
            <a:r>
              <a:rPr sz="13200" spc="-5" dirty="0"/>
              <a:t>creden</a:t>
            </a:r>
            <a:r>
              <a:rPr sz="13200" spc="-10" dirty="0"/>
              <a:t>t</a:t>
            </a:r>
            <a:r>
              <a:rPr sz="13200" spc="-5" dirty="0"/>
              <a:t>ials</a:t>
            </a:r>
            <a:endParaRPr sz="13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87003" y="10436855"/>
            <a:ext cx="2094177" cy="712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84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250" spc="15" dirty="0"/>
              <a:t>FILE </a:t>
            </a:r>
            <a:r>
              <a:rPr sz="8250" spc="20" dirty="0"/>
              <a:t>OR </a:t>
            </a:r>
            <a:r>
              <a:rPr sz="8250" spc="-25" dirty="0"/>
              <a:t>ENVIRONMENTAL</a:t>
            </a:r>
            <a:r>
              <a:rPr sz="8250" spc="-365" dirty="0"/>
              <a:t> </a:t>
            </a:r>
            <a:r>
              <a:rPr sz="8250" spc="-60" dirty="0"/>
              <a:t>VARIABLE</a:t>
            </a:r>
            <a:endParaRPr sz="825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6882110" cy="42246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-16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never “hard code” your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credentials into  an</a:t>
            </a:r>
            <a:r>
              <a:rPr sz="57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app.</a:t>
            </a:r>
            <a:endParaRPr sz="5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447FB5"/>
              </a:buClr>
              <a:buFont typeface="Arial"/>
              <a:buChar char="‣"/>
            </a:pPr>
            <a:endParaRPr sz="4650">
              <a:latin typeface="Times New Roman"/>
              <a:cs typeface="Times New Roman"/>
            </a:endParaRPr>
          </a:p>
          <a:p>
            <a:pPr marL="514984" marR="385445" indent="-502284">
              <a:lnSpc>
                <a:spcPct val="100400"/>
              </a:lnSpc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Instead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should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store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them as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environmental  variables, or in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hidden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file that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ignore in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the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6879" y="6112767"/>
            <a:ext cx="466979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Git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Repository</a:t>
            </a:r>
            <a:endParaRPr sz="57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1588" y="7672930"/>
            <a:ext cx="240157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2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W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hy?</a:t>
            </a:r>
            <a:endParaRPr sz="57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88003" y="6596729"/>
            <a:ext cx="14954885" cy="3337560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rgbClr val="FF9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201740" y="6699137"/>
            <a:ext cx="12085955" cy="308292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232410" marR="204470" indent="-7620" algn="ctr">
              <a:lnSpc>
                <a:spcPts val="4780"/>
              </a:lnSpc>
              <a:spcBef>
                <a:spcPts val="395"/>
              </a:spcBef>
            </a:pPr>
            <a:r>
              <a:rPr sz="4100" b="1" spc="204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something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requires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90" dirty="0">
                <a:solidFill>
                  <a:srgbClr val="FFFFFF"/>
                </a:solidFill>
                <a:latin typeface="Trebuchet MS"/>
                <a:cs typeface="Trebuchet MS"/>
              </a:rPr>
              <a:t>login,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we 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5" dirty="0">
                <a:solidFill>
                  <a:srgbClr val="FFFFFF"/>
                </a:solidFill>
                <a:latin typeface="Trebuchet MS"/>
                <a:cs typeface="Trebuchet MS"/>
              </a:rPr>
              <a:t>assume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70" dirty="0">
                <a:solidFill>
                  <a:srgbClr val="FFFFFF"/>
                </a:solidFill>
                <a:latin typeface="Trebuchet MS"/>
                <a:cs typeface="Trebuchet MS"/>
              </a:rPr>
              <a:t>not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just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35" dirty="0">
                <a:solidFill>
                  <a:srgbClr val="FFFFFF"/>
                </a:solidFill>
                <a:latin typeface="Trebuchet MS"/>
                <a:cs typeface="Trebuchet MS"/>
              </a:rPr>
              <a:t>anybody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00" dirty="0">
                <a:solidFill>
                  <a:srgbClr val="FFFFFF"/>
                </a:solidFill>
                <a:latin typeface="Trebuchet MS"/>
                <a:cs typeface="Trebuchet MS"/>
              </a:rPr>
              <a:t>should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be 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able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4100" b="1" spc="-5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-5" dirty="0">
                <a:solidFill>
                  <a:srgbClr val="FFFFFF"/>
                </a:solidFill>
                <a:latin typeface="Trebuchet MS"/>
                <a:cs typeface="Trebuchet MS"/>
              </a:rPr>
              <a:t>it.</a:t>
            </a:r>
            <a:endParaRPr sz="4100" dirty="0">
              <a:latin typeface="Trebuchet MS"/>
              <a:cs typeface="Trebuchet MS"/>
            </a:endParaRPr>
          </a:p>
          <a:p>
            <a:pPr marL="12700" marR="5080" algn="ctr">
              <a:lnSpc>
                <a:spcPts val="4780"/>
              </a:lnSpc>
              <a:spcBef>
                <a:spcPts val="10"/>
              </a:spcBef>
            </a:pPr>
            <a:r>
              <a:rPr sz="4100" b="1" spc="300" dirty="0">
                <a:solidFill>
                  <a:srgbClr val="FFFFFF"/>
                </a:solidFill>
                <a:latin typeface="Trebuchet MS"/>
                <a:cs typeface="Trebuchet MS"/>
              </a:rPr>
              <a:t>Think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6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credentials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05" dirty="0">
                <a:solidFill>
                  <a:srgbClr val="FFFFFF"/>
                </a:solidFill>
                <a:latin typeface="Trebuchet MS"/>
                <a:cs typeface="Trebuchet MS"/>
              </a:rPr>
              <a:t>like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95" dirty="0">
                <a:solidFill>
                  <a:srgbClr val="FFFFFF"/>
                </a:solidFill>
                <a:latin typeface="Trebuchet MS"/>
                <a:cs typeface="Trebuchet MS"/>
              </a:rPr>
              <a:t>debit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card  </a:t>
            </a:r>
            <a:r>
              <a:rPr sz="4100" b="1" spc="220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4100" b="1" spc="155" dirty="0">
                <a:solidFill>
                  <a:srgbClr val="FFFFFF"/>
                </a:solidFill>
                <a:latin typeface="Trebuchet MS"/>
                <a:cs typeface="Trebuchet MS"/>
              </a:rPr>
              <a:t>pin</a:t>
            </a:r>
            <a:r>
              <a:rPr sz="41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60" dirty="0">
                <a:solidFill>
                  <a:srgbClr val="FFFFFF"/>
                </a:solidFill>
                <a:latin typeface="Trebuchet MS"/>
                <a:cs typeface="Trebuchet MS"/>
              </a:rPr>
              <a:t>number</a:t>
            </a:r>
            <a:endParaRPr sz="41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4967" y="10553282"/>
            <a:ext cx="2188845" cy="504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sz="3300" spc="-5" dirty="0">
                <a:solidFill>
                  <a:srgbClr val="535353"/>
                </a:solidFill>
                <a:latin typeface="Courier New"/>
                <a:cs typeface="Courier New"/>
              </a:rPr>
              <a:t>Shiny</a:t>
            </a:r>
            <a:r>
              <a:rPr sz="3300" spc="-1125" dirty="0">
                <a:solidFill>
                  <a:srgbClr val="535353"/>
                </a:solidFill>
                <a:latin typeface="Courier New"/>
                <a:cs typeface="Courier New"/>
              </a:rPr>
              <a:t> </a:t>
            </a:r>
            <a:r>
              <a:rPr sz="3300" spc="-100" dirty="0">
                <a:solidFill>
                  <a:srgbClr val="535353"/>
                </a:solidFill>
                <a:latin typeface="Arial"/>
                <a:cs typeface="Arial"/>
              </a:rPr>
              <a:t>from</a:t>
            </a:r>
            <a:endParaRPr sz="3300">
              <a:latin typeface="Arial"/>
              <a:cs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510600" y="6615370"/>
            <a:ext cx="309880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–Willie</a:t>
            </a:r>
            <a:r>
              <a:rPr sz="3950" spc="-65" dirty="0">
                <a:solidFill>
                  <a:srgbClr val="535353"/>
                </a:solidFill>
                <a:latin typeface="Arial"/>
                <a:cs typeface="Arial"/>
              </a:rPr>
              <a:t> </a:t>
            </a: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Sutton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2368" y="2560422"/>
            <a:ext cx="510476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rob</a:t>
            </a:r>
            <a:r>
              <a:rPr sz="9150" spc="-8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banks</a:t>
            </a:r>
            <a:endParaRPr sz="91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64496" y="3953050"/>
            <a:ext cx="348932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m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oney</a:t>
            </a:r>
            <a:endParaRPr sz="91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indent="544195">
              <a:lnSpc>
                <a:spcPts val="10970"/>
              </a:lnSpc>
              <a:spcBef>
                <a:spcPts val="475"/>
              </a:spcBef>
              <a:tabLst>
                <a:tab pos="6215380" algn="l"/>
                <a:tab pos="7016750" algn="l"/>
              </a:tabLst>
            </a:pPr>
            <a:r>
              <a:rPr spc="-5" dirty="0"/>
              <a:t>“I		</a:t>
            </a:r>
            <a:r>
              <a:rPr dirty="0"/>
              <a:t>use</a:t>
            </a:r>
            <a:r>
              <a:rPr spc="-95" dirty="0"/>
              <a:t> </a:t>
            </a:r>
            <a:r>
              <a:rPr dirty="0"/>
              <a:t>databases  because</a:t>
            </a:r>
            <a:r>
              <a:rPr spc="5" dirty="0"/>
              <a:t> </a:t>
            </a:r>
            <a:r>
              <a:rPr spc="-5" dirty="0"/>
              <a:t>its	where the</a:t>
            </a:r>
          </a:p>
          <a:p>
            <a:pPr marL="541655" algn="ctr">
              <a:lnSpc>
                <a:spcPts val="10595"/>
              </a:lnSpc>
            </a:pPr>
            <a:r>
              <a:rPr spc="-5" dirty="0"/>
              <a:t>data is.”</a:t>
            </a:r>
          </a:p>
        </p:txBody>
      </p:sp>
      <p:sp>
        <p:nvSpPr>
          <p:cNvPr id="7" name="object 7"/>
          <p:cNvSpPr/>
          <p:nvPr/>
        </p:nvSpPr>
        <p:spPr>
          <a:xfrm>
            <a:off x="3915124" y="3150704"/>
            <a:ext cx="5104765" cy="0"/>
          </a:xfrm>
          <a:custGeom>
            <a:avLst/>
            <a:gdLst/>
            <a:ahLst/>
            <a:cxnLst/>
            <a:rect l="l" t="t" r="r" b="b"/>
            <a:pathLst>
              <a:path w="5104765">
                <a:moveTo>
                  <a:pt x="0" y="0"/>
                </a:moveTo>
                <a:lnTo>
                  <a:pt x="5104219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962958" y="4543332"/>
            <a:ext cx="3488690" cy="0"/>
          </a:xfrm>
          <a:custGeom>
            <a:avLst/>
            <a:gdLst/>
            <a:ahLst/>
            <a:cxnLst/>
            <a:rect l="l" t="t" r="r" b="b"/>
            <a:pathLst>
              <a:path w="3488690">
                <a:moveTo>
                  <a:pt x="0" y="0"/>
                </a:moveTo>
                <a:lnTo>
                  <a:pt x="3488501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87003" y="10436855"/>
            <a:ext cx="2094177" cy="712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18" y="194445"/>
            <a:ext cx="18714085" cy="1533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900" spc="-70" dirty="0"/>
              <a:t>ESTABLISHING</a:t>
            </a:r>
            <a:r>
              <a:rPr sz="9900" spc="-15" dirty="0"/>
              <a:t> </a:t>
            </a:r>
            <a:r>
              <a:rPr sz="9900" spc="-10" dirty="0"/>
              <a:t>CONNECTIONS</a:t>
            </a:r>
            <a:endParaRPr sz="9900"/>
          </a:p>
        </p:txBody>
      </p:sp>
      <p:sp>
        <p:nvSpPr>
          <p:cNvPr id="7" name="object 7"/>
          <p:cNvSpPr txBox="1"/>
          <p:nvPr/>
        </p:nvSpPr>
        <p:spPr>
          <a:xfrm>
            <a:off x="354967" y="10553282"/>
            <a:ext cx="2188845" cy="5048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3720"/>
              </a:lnSpc>
            </a:pPr>
            <a:r>
              <a:rPr sz="3300" spc="-5" dirty="0">
                <a:solidFill>
                  <a:srgbClr val="535353"/>
                </a:solidFill>
                <a:latin typeface="Courier New"/>
                <a:cs typeface="Courier New"/>
              </a:rPr>
              <a:t>Shiny</a:t>
            </a:r>
            <a:r>
              <a:rPr sz="3300" spc="-1125" dirty="0">
                <a:solidFill>
                  <a:srgbClr val="535353"/>
                </a:solidFill>
                <a:latin typeface="Courier New"/>
                <a:cs typeface="Courier New"/>
              </a:rPr>
              <a:t> </a:t>
            </a:r>
            <a:r>
              <a:rPr sz="3300" spc="-100" dirty="0">
                <a:solidFill>
                  <a:srgbClr val="535353"/>
                </a:solidFill>
                <a:latin typeface="Arial"/>
                <a:cs typeface="Arial"/>
              </a:rPr>
              <a:t>from</a:t>
            </a:r>
            <a:endParaRPr sz="33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5796894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Each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data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base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type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has a 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different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connection  string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list of</a:t>
            </a:r>
            <a:r>
              <a:rPr sz="57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requirements.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4277" y="5913821"/>
            <a:ext cx="17477105" cy="26644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More on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connection strings: </a:t>
            </a:r>
            <a:r>
              <a:rPr sz="575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</a:rPr>
              <a:t>https://db.rstudio.com/  best-practices/drivers/#connecting-to-a-database-in-  r</a:t>
            </a:r>
            <a:endParaRPr sz="57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4925" y="4296238"/>
            <a:ext cx="17594580" cy="9225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0160" rIns="0" bIns="0" rtlCol="0">
            <a:spAutoFit/>
          </a:bodyPr>
          <a:lstStyle/>
          <a:p>
            <a:pPr marL="53340" marR="241935">
              <a:lnSpc>
                <a:spcPct val="113599"/>
              </a:lnSpc>
              <a:spcBef>
                <a:spcPts val="80"/>
              </a:spcBef>
              <a:tabLst>
                <a:tab pos="1058545" algn="l"/>
                <a:tab pos="1461135" algn="l"/>
                <a:tab pos="1661795" algn="l"/>
                <a:tab pos="2667000" algn="l"/>
                <a:tab pos="4476750" algn="l"/>
                <a:tab pos="4878705" algn="l"/>
                <a:tab pos="6487160" algn="l"/>
                <a:tab pos="6889115" algn="l"/>
                <a:tab pos="7693659" algn="l"/>
                <a:tab pos="7894320" algn="l"/>
                <a:tab pos="8095615" algn="l"/>
                <a:tab pos="8296275" algn="l"/>
                <a:tab pos="10106025" algn="l"/>
                <a:tab pos="10507980" algn="l"/>
                <a:tab pos="10909935" algn="l"/>
                <a:tab pos="11312525" algn="l"/>
                <a:tab pos="11915140" algn="l"/>
                <a:tab pos="12317095" algn="l"/>
                <a:tab pos="13322935" algn="l"/>
                <a:tab pos="15735300" algn="l"/>
                <a:tab pos="16137255" algn="l"/>
              </a:tabLst>
            </a:pPr>
            <a:r>
              <a:rPr sz="2600" spc="40" dirty="0">
                <a:latin typeface="Lucida Sans Unicode"/>
                <a:cs typeface="Lucida Sans Unicode"/>
              </a:rPr>
              <a:t>conn	</a:t>
            </a:r>
            <a:r>
              <a:rPr sz="2600" spc="-204" dirty="0">
                <a:latin typeface="Lucida Sans Unicode"/>
                <a:cs typeface="Lucida Sans Unicode"/>
              </a:rPr>
              <a:t>&lt;-</a:t>
            </a:r>
            <a:r>
              <a:rPr lang="en-US" sz="2600" spc="-204" dirty="0">
                <a:latin typeface="Lucida Sans Unicode"/>
                <a:cs typeface="Lucida Sans Unicode"/>
              </a:rPr>
              <a:t> </a:t>
            </a:r>
            <a:r>
              <a:rPr sz="2600" spc="-204" dirty="0">
                <a:latin typeface="Lucida Sans Unicode"/>
                <a:cs typeface="Lucida Sans Unicode"/>
              </a:rPr>
              <a:t>	</a:t>
            </a:r>
            <a:r>
              <a:rPr sz="2600" spc="225" dirty="0">
                <a:latin typeface="Lucida Sans Unicode"/>
                <a:cs typeface="Lucida Sans Unicode"/>
              </a:rPr>
              <a:t>dbConnect(odbc::</a:t>
            </a:r>
            <a:r>
              <a:rPr sz="2600" spc="225" dirty="0" err="1">
                <a:latin typeface="Lucida Sans Unicode"/>
                <a:cs typeface="Lucida Sans Unicode"/>
              </a:rPr>
              <a:t>odbc</a:t>
            </a:r>
            <a:r>
              <a:rPr sz="2600" spc="225" dirty="0">
                <a:latin typeface="Lucida Sans Unicode"/>
                <a:cs typeface="Lucida Sans Unicode"/>
              </a:rPr>
              <a:t>(),</a:t>
            </a:r>
            <a:r>
              <a:rPr lang="en-US" sz="2600" spc="225" dirty="0">
                <a:latin typeface="Lucida Sans Unicode"/>
                <a:cs typeface="Lucida Sans Unicode"/>
              </a:rPr>
              <a:t> </a:t>
            </a:r>
            <a:r>
              <a:rPr sz="2600" spc="360" dirty="0">
                <a:latin typeface="Lucida Sans Unicode"/>
                <a:cs typeface="Lucida Sans Unicode"/>
              </a:rPr>
              <a:t>driver		</a:t>
            </a:r>
            <a:r>
              <a:rPr sz="2600" spc="-484" dirty="0">
                <a:latin typeface="Lucida Sans Unicode"/>
                <a:cs typeface="Lucida Sans Unicode"/>
              </a:rPr>
              <a:t>=	</a:t>
            </a:r>
            <a:r>
              <a:rPr sz="2600" spc="265" dirty="0">
                <a:latin typeface="Lucida Sans Unicode"/>
                <a:cs typeface="Lucida Sans Unicode"/>
              </a:rPr>
              <a:t>"FreeTDS",	</a:t>
            </a:r>
            <a:r>
              <a:rPr lang="en-US" sz="2600" spc="265" dirty="0">
                <a:latin typeface="Lucida Sans Unicode"/>
                <a:cs typeface="Lucida Sans Unicode"/>
              </a:rPr>
              <a:t> </a:t>
            </a:r>
            <a:r>
              <a:rPr sz="2600" spc="295" dirty="0">
                <a:latin typeface="Lucida Sans Unicode"/>
                <a:cs typeface="Lucida Sans Unicode"/>
              </a:rPr>
              <a:t>server</a:t>
            </a:r>
            <a:r>
              <a:rPr lang="en-US" sz="2600" spc="29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	</a:t>
            </a:r>
            <a:r>
              <a:rPr sz="2600" spc="145" dirty="0">
                <a:latin typeface="Lucida Sans Unicode"/>
                <a:cs typeface="Lucida Sans Unicode"/>
              </a:rPr>
              <a:t>"IP_or_HOST_ADDRESS", </a:t>
            </a:r>
            <a:r>
              <a:rPr lang="en-US" sz="2600" spc="145" dirty="0">
                <a:latin typeface="Lucida Sans Unicode"/>
                <a:cs typeface="Lucida Sans Unicode"/>
              </a:rPr>
              <a:t> </a:t>
            </a:r>
            <a:r>
              <a:rPr sz="2600" spc="280" dirty="0">
                <a:latin typeface="Lucida Sans Unicode"/>
                <a:cs typeface="Lucida Sans Unicode"/>
              </a:rPr>
              <a:t>por</a:t>
            </a:r>
            <a:r>
              <a:rPr sz="2600" spc="195" dirty="0">
                <a:latin typeface="Lucida Sans Unicode"/>
                <a:cs typeface="Lucida Sans Unicode"/>
              </a:rPr>
              <a:t>t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10" dirty="0">
                <a:latin typeface="Lucida Sans Unicode"/>
                <a:cs typeface="Lucida Sans Unicode"/>
              </a:rPr>
              <a:t>1433</a:t>
            </a:r>
            <a:r>
              <a:rPr sz="2600" spc="5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60" dirty="0">
                <a:latin typeface="Lucida Sans Unicode"/>
                <a:cs typeface="Lucida Sans Unicode"/>
              </a:rPr>
              <a:t>databas</a:t>
            </a:r>
            <a:r>
              <a:rPr sz="2600" spc="170" dirty="0">
                <a:latin typeface="Lucida Sans Unicode"/>
                <a:cs typeface="Lucida Sans Unicode"/>
              </a:rPr>
              <a:t>e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85" dirty="0">
                <a:latin typeface="Lucida Sans Unicode"/>
                <a:cs typeface="Lucida Sans Unicode"/>
              </a:rPr>
              <a:t>"DBName"</a:t>
            </a:r>
            <a:r>
              <a:rPr sz="2600" spc="4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215" dirty="0" err="1">
                <a:latin typeface="Lucida Sans Unicode"/>
                <a:cs typeface="Lucida Sans Unicode"/>
              </a:rPr>
              <a:t>ui</a:t>
            </a:r>
            <a:r>
              <a:rPr sz="2600" spc="305" dirty="0" err="1">
                <a:latin typeface="Lucida Sans Unicode"/>
                <a:cs typeface="Lucida Sans Unicode"/>
              </a:rPr>
              <a:t>d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spc="-484" dirty="0">
                <a:latin typeface="Lucida Sans Unicode"/>
                <a:cs typeface="Lucida Sans Unicode"/>
              </a:rPr>
              <a:t> 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lang="en-US" sz="2600" spc="195" dirty="0">
                <a:latin typeface="Lucida Sans Unicode"/>
                <a:cs typeface="Lucida Sans Unicode"/>
              </a:rPr>
              <a:t> </a:t>
            </a:r>
            <a:r>
              <a:rPr sz="2600" spc="195" dirty="0">
                <a:latin typeface="Lucida Sans Unicode"/>
                <a:cs typeface="Lucida Sans Unicode"/>
              </a:rPr>
              <a:t>un</a:t>
            </a:r>
            <a:r>
              <a:rPr sz="2600" spc="114" dirty="0">
                <a:latin typeface="Lucida Sans Unicode"/>
                <a:cs typeface="Lucida Sans Unicode"/>
              </a:rPr>
              <a:t>,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190" dirty="0" err="1">
                <a:latin typeface="Lucida Sans Unicode"/>
                <a:cs typeface="Lucida Sans Unicode"/>
              </a:rPr>
              <a:t>pw</a:t>
            </a:r>
            <a:r>
              <a:rPr sz="2600" spc="-165" dirty="0" err="1">
                <a:latin typeface="Lucida Sans Unicode"/>
                <a:cs typeface="Lucida Sans Unicode"/>
              </a:rPr>
              <a:t>d</a:t>
            </a:r>
            <a:r>
              <a:rPr lang="en-US" sz="2600" spc="-16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150" dirty="0">
                <a:latin typeface="Lucida Sans Unicode"/>
                <a:cs typeface="Lucida Sans Unicode"/>
              </a:rPr>
              <a:t>pw</a:t>
            </a:r>
            <a:r>
              <a:rPr sz="2600" spc="8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40" dirty="0" err="1">
                <a:latin typeface="Lucida Sans Unicode"/>
                <a:cs typeface="Lucida Sans Unicode"/>
              </a:rPr>
              <a:t>TDS_Versio</a:t>
            </a:r>
            <a:r>
              <a:rPr sz="2600" spc="165" dirty="0" err="1">
                <a:latin typeface="Lucida Sans Unicode"/>
                <a:cs typeface="Lucida Sans Unicode"/>
              </a:rPr>
              <a:t>n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dirty="0">
                <a:latin typeface="Lucida Sans Unicode"/>
                <a:cs typeface="Lucida Sans Unicode"/>
              </a:rPr>
              <a:t>  </a:t>
            </a:r>
            <a:r>
              <a:rPr sz="2600" spc="430" dirty="0">
                <a:latin typeface="Lucida Sans Unicode"/>
                <a:cs typeface="Lucida Sans Unicode"/>
              </a:rPr>
              <a:t>"8.0")</a:t>
            </a:r>
            <a:endParaRPr sz="2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447FB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991631" y="2138985"/>
            <a:ext cx="9034145" cy="6214745"/>
          </a:xfrm>
          <a:prstGeom prst="rect">
            <a:avLst/>
          </a:prstGeom>
        </p:spPr>
        <p:txBody>
          <a:bodyPr vert="horz" wrap="square" lIns="0" tIns="459740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3620"/>
              </a:spcBef>
            </a:pPr>
            <a:r>
              <a:rPr sz="1160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1600" spc="-5" dirty="0">
                <a:solidFill>
                  <a:srgbClr val="FFFFFF"/>
                </a:solidFill>
                <a:latin typeface="Arial"/>
                <a:cs typeface="Arial"/>
              </a:rPr>
              <a:t>Q</a:t>
            </a:r>
            <a:r>
              <a:rPr sz="1160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endParaRPr sz="11600">
              <a:latin typeface="Arial"/>
              <a:cs typeface="Arial"/>
            </a:endParaRPr>
          </a:p>
          <a:p>
            <a:pPr marR="5080" algn="r">
              <a:lnSpc>
                <a:spcPts val="13885"/>
              </a:lnSpc>
              <a:spcBef>
                <a:spcPts val="3520"/>
              </a:spcBef>
              <a:tabLst>
                <a:tab pos="2456815" algn="l"/>
              </a:tabLst>
            </a:pPr>
            <a:r>
              <a:rPr sz="11600" spc="-5" dirty="0">
                <a:solidFill>
                  <a:srgbClr val="DBDBDB"/>
                </a:solidFill>
                <a:latin typeface="Arial"/>
                <a:cs typeface="Arial"/>
              </a:rPr>
              <a:t>t</a:t>
            </a:r>
            <a:r>
              <a:rPr sz="11600" dirty="0">
                <a:solidFill>
                  <a:srgbClr val="DBDBDB"/>
                </a:solidFill>
                <a:latin typeface="Arial"/>
                <a:cs typeface="Arial"/>
              </a:rPr>
              <a:t>he	s</a:t>
            </a:r>
            <a:r>
              <a:rPr sz="11600" spc="-5" dirty="0">
                <a:solidFill>
                  <a:srgbClr val="DBDBDB"/>
                </a:solidFill>
                <a:latin typeface="Arial"/>
                <a:cs typeface="Arial"/>
              </a:rPr>
              <a:t>tr</a:t>
            </a:r>
            <a:r>
              <a:rPr sz="11600" dirty="0">
                <a:solidFill>
                  <a:srgbClr val="DBDBDB"/>
                </a:solidFill>
                <a:latin typeface="Arial"/>
                <a:cs typeface="Arial"/>
              </a:rPr>
              <a:t>uc</a:t>
            </a:r>
            <a:r>
              <a:rPr sz="11600" spc="-5" dirty="0">
                <a:solidFill>
                  <a:srgbClr val="DBDBDB"/>
                </a:solidFill>
                <a:latin typeface="Arial"/>
                <a:cs typeface="Arial"/>
              </a:rPr>
              <a:t>t</a:t>
            </a:r>
            <a:r>
              <a:rPr sz="11600" dirty="0">
                <a:solidFill>
                  <a:srgbClr val="DBDBDB"/>
                </a:solidFill>
                <a:latin typeface="Arial"/>
                <a:cs typeface="Arial"/>
              </a:rPr>
              <a:t>u</a:t>
            </a:r>
            <a:r>
              <a:rPr sz="11600" spc="-5" dirty="0">
                <a:solidFill>
                  <a:srgbClr val="DBDBDB"/>
                </a:solidFill>
                <a:latin typeface="Arial"/>
                <a:cs typeface="Arial"/>
              </a:rPr>
              <a:t>r</a:t>
            </a:r>
            <a:r>
              <a:rPr sz="11600" dirty="0">
                <a:solidFill>
                  <a:srgbClr val="DBDBDB"/>
                </a:solidFill>
                <a:latin typeface="Arial"/>
                <a:cs typeface="Arial"/>
              </a:rPr>
              <a:t>ed</a:t>
            </a:r>
            <a:endParaRPr sz="11600">
              <a:latin typeface="Arial"/>
              <a:cs typeface="Arial"/>
            </a:endParaRPr>
          </a:p>
          <a:p>
            <a:pPr marR="5080" algn="r">
              <a:lnSpc>
                <a:spcPts val="13885"/>
              </a:lnSpc>
            </a:pPr>
            <a:r>
              <a:rPr sz="11600" dirty="0">
                <a:solidFill>
                  <a:srgbClr val="DBDBDB"/>
                </a:solidFill>
                <a:latin typeface="Arial"/>
                <a:cs typeface="Arial"/>
              </a:rPr>
              <a:t>language</a:t>
            </a:r>
            <a:endParaRPr sz="1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814256" y="8866610"/>
            <a:ext cx="248412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–Wikipedia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90894" y="1044859"/>
            <a:ext cx="16050894" cy="699071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algn="ctr">
              <a:lnSpc>
                <a:spcPts val="10970"/>
              </a:lnSpc>
              <a:spcBef>
                <a:spcPts val="475"/>
              </a:spcBef>
              <a:tabLst>
                <a:tab pos="3759835" algn="l"/>
                <a:tab pos="4167504" algn="l"/>
              </a:tabLst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“SQL</a:t>
            </a:r>
            <a:r>
              <a:rPr sz="9150" spc="-33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is	a domain specific  language used in</a:t>
            </a:r>
            <a:r>
              <a:rPr sz="9150" spc="-4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programming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and …	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data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held in a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relational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database management 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system”</a:t>
            </a:r>
            <a:endParaRPr sz="9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76272" y="3578813"/>
            <a:ext cx="9524365" cy="40462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13200" spc="-10" dirty="0"/>
              <a:t>Structuring</a:t>
            </a:r>
            <a:r>
              <a:rPr sz="13200" spc="-55" dirty="0"/>
              <a:t> </a:t>
            </a:r>
            <a:r>
              <a:rPr sz="13200" spc="-5" dirty="0"/>
              <a:t>a  </a:t>
            </a:r>
            <a:r>
              <a:rPr sz="13200" spc="-10" dirty="0"/>
              <a:t>query</a:t>
            </a:r>
            <a:endParaRPr sz="13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4967" y="10510539"/>
            <a:ext cx="2188845" cy="528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300" spc="-5" dirty="0">
                <a:solidFill>
                  <a:srgbClr val="535353"/>
                </a:solidFill>
                <a:latin typeface="Courier New"/>
                <a:cs typeface="Courier New"/>
              </a:rPr>
              <a:t>Shiny</a:t>
            </a:r>
            <a:r>
              <a:rPr sz="3300" spc="-1125" dirty="0">
                <a:solidFill>
                  <a:srgbClr val="535353"/>
                </a:solidFill>
                <a:latin typeface="Courier New"/>
                <a:cs typeface="Courier New"/>
              </a:rPr>
              <a:t> </a:t>
            </a:r>
            <a:r>
              <a:rPr sz="3300" spc="-100" dirty="0">
                <a:solidFill>
                  <a:srgbClr val="535353"/>
                </a:solidFill>
                <a:latin typeface="Arial"/>
                <a:cs typeface="Arial"/>
              </a:rPr>
              <a:t>from</a:t>
            </a:r>
            <a:endParaRPr sz="33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587003" y="10436855"/>
            <a:ext cx="2094177" cy="7120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02903" y="176749"/>
            <a:ext cx="582295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5" dirty="0"/>
              <a:t>Q</a:t>
            </a:r>
            <a:r>
              <a:rPr spc="-10" dirty="0"/>
              <a:t>UERIES</a:t>
            </a:r>
          </a:p>
        </p:txBody>
      </p:sp>
      <p:sp>
        <p:nvSpPr>
          <p:cNvPr id="5" name="object 5"/>
          <p:cNvSpPr/>
          <p:nvPr/>
        </p:nvSpPr>
        <p:spPr>
          <a:xfrm>
            <a:off x="3186949" y="2188561"/>
            <a:ext cx="13730199" cy="693143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23734" y="10437243"/>
            <a:ext cx="541020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10" dirty="0">
                <a:solidFill>
                  <a:srgbClr val="535353"/>
                </a:solidFill>
                <a:latin typeface="Arial"/>
                <a:cs typeface="Arial"/>
              </a:rPr>
              <a:t>Source: </a:t>
            </a:r>
            <a:r>
              <a:rPr sz="4100" u="heavy" spc="1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</a:rPr>
              <a:t>periscope</a:t>
            </a:r>
            <a:r>
              <a:rPr sz="4100" u="heavy" spc="-7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</a:rPr>
              <a:t> </a:t>
            </a:r>
            <a:r>
              <a:rPr sz="4100" u="heavy" spc="5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</a:rPr>
              <a:t>data</a:t>
            </a:r>
            <a:endParaRPr sz="4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5235" y="1887368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939522" y="1883899"/>
            <a:ext cx="14239098" cy="7629653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Run</a:t>
            </a:r>
            <a:r>
              <a:rPr lang="en-US" sz="41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apps/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wprdc_sql.R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Build a query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that selects all of the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crimes by neighborhood 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from the </a:t>
            </a:r>
            <a:r>
              <a:rPr lang="en-US" sz="41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5"/>
              </a:rPr>
              <a:t>City of Pittsburgh </a:t>
            </a:r>
            <a:r>
              <a:rPr lang="en-US" sz="4100" u="heavy" spc="10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5"/>
              </a:rPr>
              <a:t>Police</a:t>
            </a:r>
            <a:r>
              <a:rPr lang="en-US" sz="410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5"/>
              </a:rPr>
              <a:t> Blotter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Hint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1: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FROM would be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resource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ID 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(1797ead8-8262-41cc-9099-cbc8a161924b)</a:t>
            </a:r>
            <a:endParaRPr lang="en-US" sz="4100" dirty="0">
              <a:latin typeface="Arial"/>
              <a:cs typeface="Arial"/>
            </a:endParaRPr>
          </a:p>
          <a:p>
            <a:pPr marL="972184" lvl="1" indent="-502284">
              <a:spcBef>
                <a:spcPts val="2500"/>
              </a:spcBef>
              <a:buClr>
                <a:srgbClr val="447FB5"/>
              </a:buClr>
              <a:buSzPct val="81707"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Hint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2: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lang="en-US" sz="4100" spc="15" dirty="0">
                <a:solidFill>
                  <a:srgbClr val="212733"/>
                </a:solidFill>
                <a:latin typeface="Arial"/>
                <a:cs typeface="Arial"/>
              </a:rPr>
              <a:t>WPRDC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uses a 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Postgresql</a:t>
            </a:r>
            <a:r>
              <a:rPr lang="en-US" sz="4100" spc="-1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backend</a:t>
            </a:r>
            <a:endParaRPr lang="en-US" sz="4100" dirty="0">
              <a:latin typeface="Arial"/>
              <a:cs typeface="Arial"/>
            </a:endParaRPr>
          </a:p>
          <a:p>
            <a:pPr marL="1429384" lvl="2" indent="-502284">
              <a:spcBef>
                <a:spcPts val="2500"/>
              </a:spcBef>
              <a:buClr>
                <a:srgbClr val="447FB5"/>
              </a:buClr>
              <a:buSzPct val="81707"/>
              <a:buChar char="‣"/>
              <a:tabLst>
                <a:tab pos="514984" algn="l"/>
                <a:tab pos="515620" algn="l"/>
              </a:tabLst>
            </a:pP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This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means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that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anything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that contains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number or 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capital letters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have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to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be wrapped </a:t>
            </a:r>
            <a:r>
              <a:rPr lang="en-US" sz="4100" spc="5" dirty="0">
                <a:solidFill>
                  <a:srgbClr val="212733"/>
                </a:solidFill>
                <a:latin typeface="Arial"/>
                <a:cs typeface="Arial"/>
              </a:rPr>
              <a:t>in</a:t>
            </a:r>
            <a:r>
              <a:rPr lang="en-US" sz="4100" spc="-2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quotes</a:t>
            </a:r>
            <a:endParaRPr lang="en-US" sz="4100" dirty="0">
              <a:latin typeface="Arial"/>
              <a:cs typeface="Arial"/>
            </a:endParaRPr>
          </a:p>
          <a:p>
            <a:pPr marL="12700" marR="5080">
              <a:lnSpc>
                <a:spcPct val="100499"/>
              </a:lnSpc>
              <a:spcBef>
                <a:spcPts val="2475"/>
              </a:spcBef>
            </a:pPr>
            <a:endParaRPr sz="4100" dirty="0">
              <a:latin typeface="Arial"/>
              <a:cs typeface="Arial"/>
            </a:endParaRPr>
          </a:p>
        </p:txBody>
      </p:sp>
      <p:pic>
        <p:nvPicPr>
          <p:cNvPr id="12" name="2 Minute Timer">
            <a:hlinkClick r:id="" action="ppaction://media"/>
            <a:extLst>
              <a:ext uri="{FF2B5EF4-FFF2-40B4-BE49-F238E27FC236}">
                <a16:creationId xmlns:a16="http://schemas.microsoft.com/office/drawing/2014/main" id="{E51EDD5C-3A17-472F-820D-43C216A9A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56236" y="8702675"/>
            <a:ext cx="2223042" cy="12504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79472" y="5135969"/>
            <a:ext cx="15640685" cy="870585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127635" rIns="0" bIns="0" rtlCol="0">
            <a:spAutoFit/>
          </a:bodyPr>
          <a:lstStyle/>
          <a:p>
            <a:pPr marL="53340">
              <a:lnSpc>
                <a:spcPct val="100000"/>
              </a:lnSpc>
              <a:spcBef>
                <a:spcPts val="1005"/>
              </a:spcBef>
              <a:tabLst>
                <a:tab pos="2141855" algn="l"/>
                <a:tab pos="2738755" algn="l"/>
                <a:tab pos="4231005" algn="l"/>
              </a:tabLst>
            </a:pPr>
            <a:r>
              <a:rPr sz="39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3900" spc="470" dirty="0">
                <a:solidFill>
                  <a:srgbClr val="212733"/>
                </a:solidFill>
                <a:latin typeface="Lucida Sans Unicode"/>
                <a:cs typeface="Lucida Sans Unicode"/>
              </a:rPr>
              <a:t>*	</a:t>
            </a:r>
            <a:r>
              <a:rPr sz="3900" spc="-395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3900" spc="30" dirty="0">
                <a:solidFill>
                  <a:srgbClr val="212733"/>
                </a:solidFill>
                <a:latin typeface="Lucida Sans Unicode"/>
                <a:cs typeface="Lucida Sans Unicode"/>
              </a:rPr>
              <a:t>"1797ead8-8262-41cc-9099-cbc8a161924b"</a:t>
            </a:r>
            <a:endParaRPr sz="3900" dirty="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735</Words>
  <Application>Microsoft Office PowerPoint</Application>
  <PresentationFormat>Custom</PresentationFormat>
  <Paragraphs>139</Paragraphs>
  <Slides>30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Courier New</vt:lpstr>
      <vt:lpstr>Lucida Sans Unicode</vt:lpstr>
      <vt:lpstr>Times New Roman</vt:lpstr>
      <vt:lpstr>Trebuchet MS</vt:lpstr>
      <vt:lpstr>Office Theme</vt:lpstr>
      <vt:lpstr>Extract</vt:lpstr>
      <vt:lpstr>OUTLINE</vt:lpstr>
      <vt:lpstr>“I  use databases  because its where the data is.”</vt:lpstr>
      <vt:lpstr>PowerPoint Presentation</vt:lpstr>
      <vt:lpstr>PowerPoint Presentation</vt:lpstr>
      <vt:lpstr>Structuring a  query</vt:lpstr>
      <vt:lpstr>QUERIES</vt:lpstr>
      <vt:lpstr>EXERCISE</vt:lpstr>
      <vt:lpstr>SOLUTION</vt:lpstr>
      <vt:lpstr>WHERE</vt:lpstr>
      <vt:lpstr>BETWEEN … AND</vt:lpstr>
      <vt:lpstr>IN STATEMENTS</vt:lpstr>
      <vt:lpstr>EXERCISE</vt:lpstr>
      <vt:lpstr>SOLUTION</vt:lpstr>
      <vt:lpstr>SELECT Functions  and GROUP BY</vt:lpstr>
      <vt:lpstr>SQL FUNCTIONS Sometimes you don’t just want the raw data</vt:lpstr>
      <vt:lpstr>DISTINCT</vt:lpstr>
      <vt:lpstr>MATH FUNCTIONS</vt:lpstr>
      <vt:lpstr>COUNT, AVERAGE, SUM</vt:lpstr>
      <vt:lpstr>GROUP BY</vt:lpstr>
      <vt:lpstr>EXERCISE</vt:lpstr>
      <vt:lpstr>SOLUTION</vt:lpstr>
      <vt:lpstr>Where should I…  write my DB queries</vt:lpstr>
      <vt:lpstr>SQL IDE’S</vt:lpstr>
      <vt:lpstr>DB connections in R  Not always easy</vt:lpstr>
      <vt:lpstr>CONNECTING</vt:lpstr>
      <vt:lpstr>ALLOWING HANDSHAKES</vt:lpstr>
      <vt:lpstr>Storing  credentials</vt:lpstr>
      <vt:lpstr>FILE OR ENVIRONMENTAL VARIABLE</vt:lpstr>
      <vt:lpstr>ESTABLISHING CONNECTIONS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</dc:title>
  <cp:lastModifiedBy>Arnold, Geoffrey</cp:lastModifiedBy>
  <cp:revision>4</cp:revision>
  <dcterms:created xsi:type="dcterms:W3CDTF">2019-10-29T13:43:56Z</dcterms:created>
  <dcterms:modified xsi:type="dcterms:W3CDTF">2019-10-29T20:15:34Z</dcterms:modified>
</cp:coreProperties>
</file>